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68" r:id="rId3"/>
    <p:sldId id="276" r:id="rId4"/>
    <p:sldId id="277" r:id="rId5"/>
    <p:sldId id="267" r:id="rId6"/>
    <p:sldId id="270" r:id="rId7"/>
    <p:sldId id="269" r:id="rId8"/>
    <p:sldId id="264" r:id="rId9"/>
    <p:sldId id="258" r:id="rId10"/>
    <p:sldId id="261" r:id="rId11"/>
    <p:sldId id="257" r:id="rId12"/>
    <p:sldId id="263" r:id="rId13"/>
    <p:sldId id="259" r:id="rId14"/>
    <p:sldId id="272" r:id="rId15"/>
    <p:sldId id="274" r:id="rId16"/>
    <p:sldId id="273" r:id="rId17"/>
    <p:sldId id="275" r:id="rId18"/>
    <p:sldId id="278"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8BC7E0-FC47-4FF6-A182-56472EC8F880}" v="7" dt="2023-09-20T21:34:57.2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77" y="1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stphal, Kirk S." userId="823dbf04-ad39-4be2-8000-be85b8053b85" providerId="ADAL" clId="{9B8BC7E0-FC47-4FF6-A182-56472EC8F880}"/>
    <pc:docChg chg="undo custSel modSld sldOrd">
      <pc:chgData name="Westphal, Kirk S." userId="823dbf04-ad39-4be2-8000-be85b8053b85" providerId="ADAL" clId="{9B8BC7E0-FC47-4FF6-A182-56472EC8F880}" dt="2023-09-20T21:37:02.945" v="2200"/>
      <pc:docMkLst>
        <pc:docMk/>
      </pc:docMkLst>
      <pc:sldChg chg="modSp mod">
        <pc:chgData name="Westphal, Kirk S." userId="823dbf04-ad39-4be2-8000-be85b8053b85" providerId="ADAL" clId="{9B8BC7E0-FC47-4FF6-A182-56472EC8F880}" dt="2023-09-20T13:08:42.993" v="1505" actId="207"/>
        <pc:sldMkLst>
          <pc:docMk/>
          <pc:sldMk cId="462472817" sldId="257"/>
        </pc:sldMkLst>
        <pc:spChg chg="mod">
          <ac:chgData name="Westphal, Kirk S." userId="823dbf04-ad39-4be2-8000-be85b8053b85" providerId="ADAL" clId="{9B8BC7E0-FC47-4FF6-A182-56472EC8F880}" dt="2023-09-20T13:08:42.993" v="1505" actId="207"/>
          <ac:spMkLst>
            <pc:docMk/>
            <pc:sldMk cId="462472817" sldId="257"/>
            <ac:spMk id="22" creationId="{9BF03985-4A75-5B36-3F1B-FF262AD1F280}"/>
          </ac:spMkLst>
        </pc:spChg>
        <pc:spChg chg="mod">
          <ac:chgData name="Westphal, Kirk S." userId="823dbf04-ad39-4be2-8000-be85b8053b85" providerId="ADAL" clId="{9B8BC7E0-FC47-4FF6-A182-56472EC8F880}" dt="2023-09-20T13:08:42.993" v="1505" actId="207"/>
          <ac:spMkLst>
            <pc:docMk/>
            <pc:sldMk cId="462472817" sldId="257"/>
            <ac:spMk id="23" creationId="{7A8BCF1E-4C2E-4EDD-EBD9-F6C0E1D0C898}"/>
          </ac:spMkLst>
        </pc:spChg>
      </pc:sldChg>
      <pc:sldChg chg="modSp mod">
        <pc:chgData name="Westphal, Kirk S." userId="823dbf04-ad39-4be2-8000-be85b8053b85" providerId="ADAL" clId="{9B8BC7E0-FC47-4FF6-A182-56472EC8F880}" dt="2023-09-20T13:08:33.951" v="1504" actId="207"/>
        <pc:sldMkLst>
          <pc:docMk/>
          <pc:sldMk cId="2842277963" sldId="261"/>
        </pc:sldMkLst>
        <pc:spChg chg="mod">
          <ac:chgData name="Westphal, Kirk S." userId="823dbf04-ad39-4be2-8000-be85b8053b85" providerId="ADAL" clId="{9B8BC7E0-FC47-4FF6-A182-56472EC8F880}" dt="2023-09-20T13:08:33.951" v="1504" actId="207"/>
          <ac:spMkLst>
            <pc:docMk/>
            <pc:sldMk cId="2842277963" sldId="261"/>
            <ac:spMk id="2" creationId="{05EC39C8-137B-736E-2E4D-D9A2C3E2982E}"/>
          </ac:spMkLst>
        </pc:spChg>
        <pc:spChg chg="mod">
          <ac:chgData name="Westphal, Kirk S." userId="823dbf04-ad39-4be2-8000-be85b8053b85" providerId="ADAL" clId="{9B8BC7E0-FC47-4FF6-A182-56472EC8F880}" dt="2023-09-20T13:08:33.951" v="1504" actId="207"/>
          <ac:spMkLst>
            <pc:docMk/>
            <pc:sldMk cId="2842277963" sldId="261"/>
            <ac:spMk id="4" creationId="{D9213CD8-DB9F-4765-9F4C-019751D72C40}"/>
          </ac:spMkLst>
        </pc:spChg>
        <pc:spChg chg="mod">
          <ac:chgData name="Westphal, Kirk S." userId="823dbf04-ad39-4be2-8000-be85b8053b85" providerId="ADAL" clId="{9B8BC7E0-FC47-4FF6-A182-56472EC8F880}" dt="2023-09-20T13:08:33.951" v="1504" actId="207"/>
          <ac:spMkLst>
            <pc:docMk/>
            <pc:sldMk cId="2842277963" sldId="261"/>
            <ac:spMk id="7" creationId="{5C75D5C4-1CC3-523A-6AF9-8CFBAF3017DB}"/>
          </ac:spMkLst>
        </pc:spChg>
      </pc:sldChg>
      <pc:sldChg chg="modSp mod">
        <pc:chgData name="Westphal, Kirk S." userId="823dbf04-ad39-4be2-8000-be85b8053b85" providerId="ADAL" clId="{9B8BC7E0-FC47-4FF6-A182-56472EC8F880}" dt="2023-09-20T21:36:48.387" v="2198" actId="5793"/>
        <pc:sldMkLst>
          <pc:docMk/>
          <pc:sldMk cId="2517842946" sldId="267"/>
        </pc:sldMkLst>
        <pc:spChg chg="mod">
          <ac:chgData name="Westphal, Kirk S." userId="823dbf04-ad39-4be2-8000-be85b8053b85" providerId="ADAL" clId="{9B8BC7E0-FC47-4FF6-A182-56472EC8F880}" dt="2023-09-20T21:36:48.387" v="2198" actId="5793"/>
          <ac:spMkLst>
            <pc:docMk/>
            <pc:sldMk cId="2517842946" sldId="267"/>
            <ac:spMk id="4" creationId="{54671984-D1D6-65B5-E6BD-88585A6272BF}"/>
          </ac:spMkLst>
        </pc:spChg>
        <pc:spChg chg="mod">
          <ac:chgData name="Westphal, Kirk S." userId="823dbf04-ad39-4be2-8000-be85b8053b85" providerId="ADAL" clId="{9B8BC7E0-FC47-4FF6-A182-56472EC8F880}" dt="2023-09-20T21:36:34.832" v="2197" actId="20577"/>
          <ac:spMkLst>
            <pc:docMk/>
            <pc:sldMk cId="2517842946" sldId="267"/>
            <ac:spMk id="6" creationId="{F05A6BEB-7905-FF55-75ED-4C4993A51122}"/>
          </ac:spMkLst>
        </pc:spChg>
      </pc:sldChg>
      <pc:sldChg chg="modSp mod">
        <pc:chgData name="Westphal, Kirk S." userId="823dbf04-ad39-4be2-8000-be85b8053b85" providerId="ADAL" clId="{9B8BC7E0-FC47-4FF6-A182-56472EC8F880}" dt="2023-09-20T21:26:42.368" v="2066" actId="20577"/>
        <pc:sldMkLst>
          <pc:docMk/>
          <pc:sldMk cId="2238638070" sldId="271"/>
        </pc:sldMkLst>
        <pc:spChg chg="mod">
          <ac:chgData name="Westphal, Kirk S." userId="823dbf04-ad39-4be2-8000-be85b8053b85" providerId="ADAL" clId="{9B8BC7E0-FC47-4FF6-A182-56472EC8F880}" dt="2023-09-20T21:26:42.368" v="2066" actId="20577"/>
          <ac:spMkLst>
            <pc:docMk/>
            <pc:sldMk cId="2238638070" sldId="271"/>
            <ac:spMk id="8" creationId="{E81FAA06-DF73-E24E-396C-8FC1B329DCCF}"/>
          </ac:spMkLst>
        </pc:spChg>
      </pc:sldChg>
      <pc:sldChg chg="addSp modSp mod">
        <pc:chgData name="Westphal, Kirk S." userId="823dbf04-ad39-4be2-8000-be85b8053b85" providerId="ADAL" clId="{9B8BC7E0-FC47-4FF6-A182-56472EC8F880}" dt="2023-09-20T16:00:31.266" v="2002" actId="20577"/>
        <pc:sldMkLst>
          <pc:docMk/>
          <pc:sldMk cId="355233254" sldId="273"/>
        </pc:sldMkLst>
        <pc:spChg chg="mod">
          <ac:chgData name="Westphal, Kirk S." userId="823dbf04-ad39-4be2-8000-be85b8053b85" providerId="ADAL" clId="{9B8BC7E0-FC47-4FF6-A182-56472EC8F880}" dt="2023-09-20T12:58:55.357" v="876" actId="20577"/>
          <ac:spMkLst>
            <pc:docMk/>
            <pc:sldMk cId="355233254" sldId="273"/>
            <ac:spMk id="2" creationId="{954233C1-BF42-43E7-D340-DC408E5A5DDE}"/>
          </ac:spMkLst>
        </pc:spChg>
        <pc:spChg chg="mod">
          <ac:chgData name="Westphal, Kirk S." userId="823dbf04-ad39-4be2-8000-be85b8053b85" providerId="ADAL" clId="{9B8BC7E0-FC47-4FF6-A182-56472EC8F880}" dt="2023-09-20T12:48:20.876" v="487" actId="6549"/>
          <ac:spMkLst>
            <pc:docMk/>
            <pc:sldMk cId="355233254" sldId="273"/>
            <ac:spMk id="3" creationId="{99D06E8D-3B0D-63DD-1809-6BB0ED7D8833}"/>
          </ac:spMkLst>
        </pc:spChg>
        <pc:spChg chg="mod">
          <ac:chgData name="Westphal, Kirk S." userId="823dbf04-ad39-4be2-8000-be85b8053b85" providerId="ADAL" clId="{9B8BC7E0-FC47-4FF6-A182-56472EC8F880}" dt="2023-09-20T14:48:47.025" v="1633" actId="207"/>
          <ac:spMkLst>
            <pc:docMk/>
            <pc:sldMk cId="355233254" sldId="273"/>
            <ac:spMk id="4" creationId="{457A1C93-963D-5C38-E1B4-F4D89D508262}"/>
          </ac:spMkLst>
        </pc:spChg>
        <pc:spChg chg="mod">
          <ac:chgData name="Westphal, Kirk S." userId="823dbf04-ad39-4be2-8000-be85b8053b85" providerId="ADAL" clId="{9B8BC7E0-FC47-4FF6-A182-56472EC8F880}" dt="2023-09-20T14:48:31.202" v="1585" actId="27636"/>
          <ac:spMkLst>
            <pc:docMk/>
            <pc:sldMk cId="355233254" sldId="273"/>
            <ac:spMk id="6" creationId="{F4FCE99F-1EAB-536F-D8B0-293F17E3D079}"/>
          </ac:spMkLst>
        </pc:spChg>
        <pc:spChg chg="add mod">
          <ac:chgData name="Westphal, Kirk S." userId="823dbf04-ad39-4be2-8000-be85b8053b85" providerId="ADAL" clId="{9B8BC7E0-FC47-4FF6-A182-56472EC8F880}" dt="2023-09-20T16:00:31.266" v="2002" actId="20577"/>
          <ac:spMkLst>
            <pc:docMk/>
            <pc:sldMk cId="355233254" sldId="273"/>
            <ac:spMk id="8" creationId="{E8BE59A0-CF2B-DE0F-3608-528AB4D3BE7E}"/>
          </ac:spMkLst>
        </pc:spChg>
      </pc:sldChg>
      <pc:sldChg chg="modSp mod">
        <pc:chgData name="Westphal, Kirk S." userId="823dbf04-ad39-4be2-8000-be85b8053b85" providerId="ADAL" clId="{9B8BC7E0-FC47-4FF6-A182-56472EC8F880}" dt="2023-09-20T13:14:08.081" v="1581" actId="20577"/>
        <pc:sldMkLst>
          <pc:docMk/>
          <pc:sldMk cId="1841097620" sldId="275"/>
        </pc:sldMkLst>
        <pc:spChg chg="mod">
          <ac:chgData name="Westphal, Kirk S." userId="823dbf04-ad39-4be2-8000-be85b8053b85" providerId="ADAL" clId="{9B8BC7E0-FC47-4FF6-A182-56472EC8F880}" dt="2023-09-20T13:14:08.081" v="1581" actId="20577"/>
          <ac:spMkLst>
            <pc:docMk/>
            <pc:sldMk cId="1841097620" sldId="275"/>
            <ac:spMk id="3" creationId="{4C81B468-CD5C-24CA-3102-424A32A036E4}"/>
          </ac:spMkLst>
        </pc:spChg>
      </pc:sldChg>
      <pc:sldChg chg="addSp modSp mod">
        <pc:chgData name="Westphal, Kirk S." userId="823dbf04-ad39-4be2-8000-be85b8053b85" providerId="ADAL" clId="{9B8BC7E0-FC47-4FF6-A182-56472EC8F880}" dt="2023-09-20T21:35:58.027" v="2181" actId="207"/>
        <pc:sldMkLst>
          <pc:docMk/>
          <pc:sldMk cId="3189866614" sldId="276"/>
        </pc:sldMkLst>
        <pc:spChg chg="mod">
          <ac:chgData name="Westphal, Kirk S." userId="823dbf04-ad39-4be2-8000-be85b8053b85" providerId="ADAL" clId="{9B8BC7E0-FC47-4FF6-A182-56472EC8F880}" dt="2023-09-20T21:35:19.946" v="2164" actId="1076"/>
          <ac:spMkLst>
            <pc:docMk/>
            <pc:sldMk cId="3189866614" sldId="276"/>
            <ac:spMk id="2" creationId="{36C21884-89BB-2961-AF38-2BC53CF0CE8B}"/>
          </ac:spMkLst>
        </pc:spChg>
        <pc:spChg chg="mod">
          <ac:chgData name="Westphal, Kirk S." userId="823dbf04-ad39-4be2-8000-be85b8053b85" providerId="ADAL" clId="{9B8BC7E0-FC47-4FF6-A182-56472EC8F880}" dt="2023-09-20T21:35:34.545" v="2169" actId="14100"/>
          <ac:spMkLst>
            <pc:docMk/>
            <pc:sldMk cId="3189866614" sldId="276"/>
            <ac:spMk id="3" creationId="{55C7B06E-A1A4-9012-2C72-621BC8EEFE3C}"/>
          </ac:spMkLst>
        </pc:spChg>
        <pc:spChg chg="mod">
          <ac:chgData name="Westphal, Kirk S." userId="823dbf04-ad39-4be2-8000-be85b8053b85" providerId="ADAL" clId="{9B8BC7E0-FC47-4FF6-A182-56472EC8F880}" dt="2023-09-20T21:35:27.740" v="2167" actId="1076"/>
          <ac:spMkLst>
            <pc:docMk/>
            <pc:sldMk cId="3189866614" sldId="276"/>
            <ac:spMk id="5" creationId="{76F2B1BF-5E9E-946C-AC2A-837D3CB4EA25}"/>
          </ac:spMkLst>
        </pc:spChg>
        <pc:spChg chg="add mod">
          <ac:chgData name="Westphal, Kirk S." userId="823dbf04-ad39-4be2-8000-be85b8053b85" providerId="ADAL" clId="{9B8BC7E0-FC47-4FF6-A182-56472EC8F880}" dt="2023-09-20T21:35:09.158" v="2161" actId="14100"/>
          <ac:spMkLst>
            <pc:docMk/>
            <pc:sldMk cId="3189866614" sldId="276"/>
            <ac:spMk id="7" creationId="{69261EA5-D91F-1480-0244-4F046A752981}"/>
          </ac:spMkLst>
        </pc:spChg>
        <pc:spChg chg="add mod">
          <ac:chgData name="Westphal, Kirk S." userId="823dbf04-ad39-4be2-8000-be85b8053b85" providerId="ADAL" clId="{9B8BC7E0-FC47-4FF6-A182-56472EC8F880}" dt="2023-09-20T21:35:58.027" v="2181" actId="207"/>
          <ac:spMkLst>
            <pc:docMk/>
            <pc:sldMk cId="3189866614" sldId="276"/>
            <ac:spMk id="8" creationId="{4B49259F-4A51-7B46-DAFA-F50C3DE73692}"/>
          </ac:spMkLst>
        </pc:spChg>
        <pc:picChg chg="add mod">
          <ac:chgData name="Westphal, Kirk S." userId="823dbf04-ad39-4be2-8000-be85b8053b85" providerId="ADAL" clId="{9B8BC7E0-FC47-4FF6-A182-56472EC8F880}" dt="2023-09-20T21:35:22.016" v="2165" actId="1076"/>
          <ac:picMkLst>
            <pc:docMk/>
            <pc:sldMk cId="3189866614" sldId="276"/>
            <ac:picMk id="6" creationId="{47E89BAC-BDE7-CD5F-3BF4-C7CC0A0956B8}"/>
          </ac:picMkLst>
        </pc:picChg>
      </pc:sldChg>
      <pc:sldChg chg="ord">
        <pc:chgData name="Westphal, Kirk S." userId="823dbf04-ad39-4be2-8000-be85b8053b85" providerId="ADAL" clId="{9B8BC7E0-FC47-4FF6-A182-56472EC8F880}" dt="2023-09-20T21:37:02.945" v="2200"/>
        <pc:sldMkLst>
          <pc:docMk/>
          <pc:sldMk cId="1579085907" sldId="277"/>
        </pc:sldMkLst>
      </pc:sldChg>
      <pc:sldChg chg="addSp delSp modSp mod">
        <pc:chgData name="Westphal, Kirk S." userId="823dbf04-ad39-4be2-8000-be85b8053b85" providerId="ADAL" clId="{9B8BC7E0-FC47-4FF6-A182-56472EC8F880}" dt="2023-09-20T13:07:46.794" v="1503" actId="207"/>
        <pc:sldMkLst>
          <pc:docMk/>
          <pc:sldMk cId="1297992915" sldId="279"/>
        </pc:sldMkLst>
        <pc:spChg chg="mod ord">
          <ac:chgData name="Westphal, Kirk S." userId="823dbf04-ad39-4be2-8000-be85b8053b85" providerId="ADAL" clId="{9B8BC7E0-FC47-4FF6-A182-56472EC8F880}" dt="2023-09-20T13:01:39.059" v="914" actId="20577"/>
          <ac:spMkLst>
            <pc:docMk/>
            <pc:sldMk cId="1297992915" sldId="279"/>
            <ac:spMk id="2" creationId="{FF582FE5-FEA7-4DE8-C9BA-4586C13F48A7}"/>
          </ac:spMkLst>
        </pc:spChg>
        <pc:spChg chg="mod">
          <ac:chgData name="Westphal, Kirk S." userId="823dbf04-ad39-4be2-8000-be85b8053b85" providerId="ADAL" clId="{9B8BC7E0-FC47-4FF6-A182-56472EC8F880}" dt="2023-09-20T13:05:46.434" v="1355" actId="1076"/>
          <ac:spMkLst>
            <pc:docMk/>
            <pc:sldMk cId="1297992915" sldId="279"/>
            <ac:spMk id="3" creationId="{79D2150C-4C71-48AA-5BE7-89A224B77D03}"/>
          </ac:spMkLst>
        </pc:spChg>
        <pc:spChg chg="add del mod">
          <ac:chgData name="Westphal, Kirk S." userId="823dbf04-ad39-4be2-8000-be85b8053b85" providerId="ADAL" clId="{9B8BC7E0-FC47-4FF6-A182-56472EC8F880}" dt="2023-09-20T13:05:34.408" v="1350" actId="478"/>
          <ac:spMkLst>
            <pc:docMk/>
            <pc:sldMk cId="1297992915" sldId="279"/>
            <ac:spMk id="6" creationId="{D4251746-6F09-BE3F-04FF-B96FD04CF145}"/>
          </ac:spMkLst>
        </pc:spChg>
        <pc:spChg chg="add mod">
          <ac:chgData name="Westphal, Kirk S." userId="823dbf04-ad39-4be2-8000-be85b8053b85" providerId="ADAL" clId="{9B8BC7E0-FC47-4FF6-A182-56472EC8F880}" dt="2023-09-20T13:07:46.794" v="1503" actId="207"/>
          <ac:spMkLst>
            <pc:docMk/>
            <pc:sldMk cId="1297992915" sldId="279"/>
            <ac:spMk id="7" creationId="{FADE247D-0030-8739-F7BF-48C76F9792A4}"/>
          </ac:spMkLst>
        </pc:spChg>
        <pc:picChg chg="mod">
          <ac:chgData name="Westphal, Kirk S." userId="823dbf04-ad39-4be2-8000-be85b8053b85" providerId="ADAL" clId="{9B8BC7E0-FC47-4FF6-A182-56472EC8F880}" dt="2023-09-20T13:05:40.700" v="1354" actId="1076"/>
          <ac:picMkLst>
            <pc:docMk/>
            <pc:sldMk cId="1297992915" sldId="279"/>
            <ac:picMk id="5" creationId="{88575A31-09FE-1ACA-20BD-322C95A071F5}"/>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26C4808E-5C00-46F7-84A5-507C41738FC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EA8A10A-B9A8-493A-9064-BA453A665246}">
      <dgm:prSet/>
      <dgm:spPr/>
      <dgm:t>
        <a:bodyPr/>
        <a:lstStyle/>
        <a:p>
          <a:r>
            <a:rPr lang="en-US" dirty="0"/>
            <a:t>Explain the propagation of PFAS in and around Lake Boon, and its health risks</a:t>
          </a:r>
        </a:p>
      </dgm:t>
    </dgm:pt>
    <dgm:pt modelId="{2674BED6-B374-4428-98EE-BA5FFBA713C7}" type="parTrans" cxnId="{2BCFF9B1-6E62-4E76-ACDC-CB94C9A67878}">
      <dgm:prSet/>
      <dgm:spPr/>
      <dgm:t>
        <a:bodyPr/>
        <a:lstStyle/>
        <a:p>
          <a:endParaRPr lang="en-US"/>
        </a:p>
      </dgm:t>
    </dgm:pt>
    <dgm:pt modelId="{86FC9C73-D668-4CC2-9F8C-6B0276E1B3A3}" type="sibTrans" cxnId="{2BCFF9B1-6E62-4E76-ACDC-CB94C9A67878}">
      <dgm:prSet/>
      <dgm:spPr/>
      <dgm:t>
        <a:bodyPr/>
        <a:lstStyle/>
        <a:p>
          <a:endParaRPr lang="en-US"/>
        </a:p>
      </dgm:t>
    </dgm:pt>
    <dgm:pt modelId="{12A4D241-EC42-4D51-9884-EC1B04EF51A8}">
      <dgm:prSet/>
      <dgm:spPr/>
      <dgm:t>
        <a:bodyPr/>
        <a:lstStyle/>
        <a:p>
          <a:r>
            <a:rPr lang="en-US" dirty="0"/>
            <a:t>Present relevant local, state, and federal regulations and what they mean to us</a:t>
          </a:r>
        </a:p>
      </dgm:t>
    </dgm:pt>
    <dgm:pt modelId="{495326C1-1E13-4B6E-9FC1-FCC276BD2199}" type="parTrans" cxnId="{45896E8C-41A0-49F5-9506-546E7D12135F}">
      <dgm:prSet/>
      <dgm:spPr/>
      <dgm:t>
        <a:bodyPr/>
        <a:lstStyle/>
        <a:p>
          <a:endParaRPr lang="en-US"/>
        </a:p>
      </dgm:t>
    </dgm:pt>
    <dgm:pt modelId="{02C681C1-61BA-49A9-9922-2F6E55F0F14B}" type="sibTrans" cxnId="{45896E8C-41A0-49F5-9506-546E7D12135F}">
      <dgm:prSet/>
      <dgm:spPr/>
      <dgm:t>
        <a:bodyPr/>
        <a:lstStyle/>
        <a:p>
          <a:endParaRPr lang="en-US"/>
        </a:p>
      </dgm:t>
    </dgm:pt>
    <dgm:pt modelId="{2E56AF01-D68B-4869-9B6C-6DBF9493FA20}">
      <dgm:prSet/>
      <dgm:spPr/>
      <dgm:t>
        <a:bodyPr/>
        <a:lstStyle/>
        <a:p>
          <a:r>
            <a:rPr lang="en-US" dirty="0"/>
            <a:t>Discuss options for action</a:t>
          </a:r>
        </a:p>
      </dgm:t>
    </dgm:pt>
    <dgm:pt modelId="{42AA0F82-1B27-47A1-AD75-F32EDFDA1045}" type="parTrans" cxnId="{55862844-B347-4EC1-ADFD-D9E07F2BB37B}">
      <dgm:prSet/>
      <dgm:spPr/>
      <dgm:t>
        <a:bodyPr/>
        <a:lstStyle/>
        <a:p>
          <a:endParaRPr lang="en-US"/>
        </a:p>
      </dgm:t>
    </dgm:pt>
    <dgm:pt modelId="{A9BEE8BB-503C-4B91-A71A-4C6E02300AE9}" type="sibTrans" cxnId="{55862844-B347-4EC1-ADFD-D9E07F2BB37B}">
      <dgm:prSet/>
      <dgm:spPr/>
      <dgm:t>
        <a:bodyPr/>
        <a:lstStyle/>
        <a:p>
          <a:endParaRPr lang="en-US"/>
        </a:p>
      </dgm:t>
    </dgm:pt>
    <dgm:pt modelId="{B4133146-819E-4C66-94F3-C2F9F014FE15}" type="pres">
      <dgm:prSet presAssocID="{26C4808E-5C00-46F7-84A5-507C41738FCD}" presName="root" presStyleCnt="0">
        <dgm:presLayoutVars>
          <dgm:dir/>
          <dgm:resizeHandles val="exact"/>
        </dgm:presLayoutVars>
      </dgm:prSet>
      <dgm:spPr/>
    </dgm:pt>
    <dgm:pt modelId="{DEAE8ABC-5C52-48F3-BB49-3B05A637700F}" type="pres">
      <dgm:prSet presAssocID="{7EA8A10A-B9A8-493A-9064-BA453A665246}" presName="compNode" presStyleCnt="0"/>
      <dgm:spPr/>
    </dgm:pt>
    <dgm:pt modelId="{31FADA56-6096-4C13-87F6-EBE66AB8EDA2}" type="pres">
      <dgm:prSet presAssocID="{7EA8A10A-B9A8-493A-9064-BA453A665246}" presName="bgRect" presStyleLbl="bgShp" presStyleIdx="0" presStyleCnt="3"/>
      <dgm:spPr/>
    </dgm:pt>
    <dgm:pt modelId="{5FFC0E9A-F6CF-4FB1-9F5A-D972851620DC}" type="pres">
      <dgm:prSet presAssocID="{7EA8A10A-B9A8-493A-9064-BA453A665246}" presName="iconRect" presStyleLbl="node1" presStyleIdx="0" presStyleCnt="3" custLinFactNeighborX="-13831" custLinFactNeighborY="-1483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edical outline"/>
        </a:ext>
      </dgm:extLst>
    </dgm:pt>
    <dgm:pt modelId="{85089732-2716-4682-B71E-50D239B13303}" type="pres">
      <dgm:prSet presAssocID="{7EA8A10A-B9A8-493A-9064-BA453A665246}" presName="spaceRect" presStyleCnt="0"/>
      <dgm:spPr/>
    </dgm:pt>
    <dgm:pt modelId="{041AD081-54E6-4B12-985A-71F2578F6FBF}" type="pres">
      <dgm:prSet presAssocID="{7EA8A10A-B9A8-493A-9064-BA453A665246}" presName="parTx" presStyleLbl="revTx" presStyleIdx="0" presStyleCnt="3">
        <dgm:presLayoutVars>
          <dgm:chMax val="0"/>
          <dgm:chPref val="0"/>
        </dgm:presLayoutVars>
      </dgm:prSet>
      <dgm:spPr/>
    </dgm:pt>
    <dgm:pt modelId="{F7E22DD7-1B05-498B-B35F-A3D1B00E022A}" type="pres">
      <dgm:prSet presAssocID="{86FC9C73-D668-4CC2-9F8C-6B0276E1B3A3}" presName="sibTrans" presStyleCnt="0"/>
      <dgm:spPr/>
    </dgm:pt>
    <dgm:pt modelId="{0087849A-B310-4717-B65F-75FB7DB2E8BE}" type="pres">
      <dgm:prSet presAssocID="{12A4D241-EC42-4D51-9884-EC1B04EF51A8}" presName="compNode" presStyleCnt="0"/>
      <dgm:spPr/>
    </dgm:pt>
    <dgm:pt modelId="{37804BE5-EDDB-4F7F-9480-950B40A55389}" type="pres">
      <dgm:prSet presAssocID="{12A4D241-EC42-4D51-9884-EC1B04EF51A8}" presName="bgRect" presStyleLbl="bgShp" presStyleIdx="1" presStyleCnt="3"/>
      <dgm:spPr/>
    </dgm:pt>
    <dgm:pt modelId="{B8C7BB4E-4877-4EE2-87B9-3429155D75E4}" type="pres">
      <dgm:prSet presAssocID="{12A4D241-EC42-4D51-9884-EC1B04EF51A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avel"/>
        </a:ext>
      </dgm:extLst>
    </dgm:pt>
    <dgm:pt modelId="{D9CDFB43-D431-41ED-927B-0496D2F884D4}" type="pres">
      <dgm:prSet presAssocID="{12A4D241-EC42-4D51-9884-EC1B04EF51A8}" presName="spaceRect" presStyleCnt="0"/>
      <dgm:spPr/>
    </dgm:pt>
    <dgm:pt modelId="{ADE96475-7DC7-40E6-B2C6-A197C6197940}" type="pres">
      <dgm:prSet presAssocID="{12A4D241-EC42-4D51-9884-EC1B04EF51A8}" presName="parTx" presStyleLbl="revTx" presStyleIdx="1" presStyleCnt="3">
        <dgm:presLayoutVars>
          <dgm:chMax val="0"/>
          <dgm:chPref val="0"/>
        </dgm:presLayoutVars>
      </dgm:prSet>
      <dgm:spPr/>
    </dgm:pt>
    <dgm:pt modelId="{C7FDC5F9-DFA7-4944-821A-F6E6DCD0C1FB}" type="pres">
      <dgm:prSet presAssocID="{02C681C1-61BA-49A9-9922-2F6E55F0F14B}" presName="sibTrans" presStyleCnt="0"/>
      <dgm:spPr/>
    </dgm:pt>
    <dgm:pt modelId="{A5FECC45-E601-43BA-8C7E-17112C7F639A}" type="pres">
      <dgm:prSet presAssocID="{2E56AF01-D68B-4869-9B6C-6DBF9493FA20}" presName="compNode" presStyleCnt="0"/>
      <dgm:spPr/>
    </dgm:pt>
    <dgm:pt modelId="{EB0081D5-571D-418A-A348-033D5371755B}" type="pres">
      <dgm:prSet presAssocID="{2E56AF01-D68B-4869-9B6C-6DBF9493FA20}" presName="bgRect" presStyleLbl="bgShp" presStyleIdx="2" presStyleCnt="3"/>
      <dgm:spPr/>
    </dgm:pt>
    <dgm:pt modelId="{29DC3DBF-7763-4C51-91DA-AFD2F0FFD4C4}" type="pres">
      <dgm:prSet presAssocID="{2E56AF01-D68B-4869-9B6C-6DBF9493FA2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01259B5A-005C-4A35-B825-8A4885D49813}" type="pres">
      <dgm:prSet presAssocID="{2E56AF01-D68B-4869-9B6C-6DBF9493FA20}" presName="spaceRect" presStyleCnt="0"/>
      <dgm:spPr/>
    </dgm:pt>
    <dgm:pt modelId="{7341695A-4EB1-4EFB-9F2D-679A663B04AD}" type="pres">
      <dgm:prSet presAssocID="{2E56AF01-D68B-4869-9B6C-6DBF9493FA20}" presName="parTx" presStyleLbl="revTx" presStyleIdx="2" presStyleCnt="3">
        <dgm:presLayoutVars>
          <dgm:chMax val="0"/>
          <dgm:chPref val="0"/>
        </dgm:presLayoutVars>
      </dgm:prSet>
      <dgm:spPr/>
    </dgm:pt>
  </dgm:ptLst>
  <dgm:cxnLst>
    <dgm:cxn modelId="{EDEB881C-4842-4728-94FC-BDAADBB82A86}" type="presOf" srcId="{12A4D241-EC42-4D51-9884-EC1B04EF51A8}" destId="{ADE96475-7DC7-40E6-B2C6-A197C6197940}" srcOrd="0" destOrd="0" presId="urn:microsoft.com/office/officeart/2018/2/layout/IconVerticalSolidList"/>
    <dgm:cxn modelId="{55862844-B347-4EC1-ADFD-D9E07F2BB37B}" srcId="{26C4808E-5C00-46F7-84A5-507C41738FCD}" destId="{2E56AF01-D68B-4869-9B6C-6DBF9493FA20}" srcOrd="2" destOrd="0" parTransId="{42AA0F82-1B27-47A1-AD75-F32EDFDA1045}" sibTransId="{A9BEE8BB-503C-4B91-A71A-4C6E02300AE9}"/>
    <dgm:cxn modelId="{7AE4D359-E889-4B66-B585-9A22065574BB}" type="presOf" srcId="{7EA8A10A-B9A8-493A-9064-BA453A665246}" destId="{041AD081-54E6-4B12-985A-71F2578F6FBF}" srcOrd="0" destOrd="0" presId="urn:microsoft.com/office/officeart/2018/2/layout/IconVerticalSolidList"/>
    <dgm:cxn modelId="{45896E8C-41A0-49F5-9506-546E7D12135F}" srcId="{26C4808E-5C00-46F7-84A5-507C41738FCD}" destId="{12A4D241-EC42-4D51-9884-EC1B04EF51A8}" srcOrd="1" destOrd="0" parTransId="{495326C1-1E13-4B6E-9FC1-FCC276BD2199}" sibTransId="{02C681C1-61BA-49A9-9922-2F6E55F0F14B}"/>
    <dgm:cxn modelId="{2BCFF9B1-6E62-4E76-ACDC-CB94C9A67878}" srcId="{26C4808E-5C00-46F7-84A5-507C41738FCD}" destId="{7EA8A10A-B9A8-493A-9064-BA453A665246}" srcOrd="0" destOrd="0" parTransId="{2674BED6-B374-4428-98EE-BA5FFBA713C7}" sibTransId="{86FC9C73-D668-4CC2-9F8C-6B0276E1B3A3}"/>
    <dgm:cxn modelId="{72125CE1-3C3B-4B24-AB06-0760270F05FE}" type="presOf" srcId="{2E56AF01-D68B-4869-9B6C-6DBF9493FA20}" destId="{7341695A-4EB1-4EFB-9F2D-679A663B04AD}" srcOrd="0" destOrd="0" presId="urn:microsoft.com/office/officeart/2018/2/layout/IconVerticalSolidList"/>
    <dgm:cxn modelId="{EE31D8F8-B93C-41EC-BF9F-94E18A79A7EC}" type="presOf" srcId="{26C4808E-5C00-46F7-84A5-507C41738FCD}" destId="{B4133146-819E-4C66-94F3-C2F9F014FE15}" srcOrd="0" destOrd="0" presId="urn:microsoft.com/office/officeart/2018/2/layout/IconVerticalSolidList"/>
    <dgm:cxn modelId="{AA2E51A6-09D4-48EC-B854-1047A9857E90}" type="presParOf" srcId="{B4133146-819E-4C66-94F3-C2F9F014FE15}" destId="{DEAE8ABC-5C52-48F3-BB49-3B05A637700F}" srcOrd="0" destOrd="0" presId="urn:microsoft.com/office/officeart/2018/2/layout/IconVerticalSolidList"/>
    <dgm:cxn modelId="{AC7F8870-96CC-46BA-B0D1-957209216A61}" type="presParOf" srcId="{DEAE8ABC-5C52-48F3-BB49-3B05A637700F}" destId="{31FADA56-6096-4C13-87F6-EBE66AB8EDA2}" srcOrd="0" destOrd="0" presId="urn:microsoft.com/office/officeart/2018/2/layout/IconVerticalSolidList"/>
    <dgm:cxn modelId="{08E30E4A-0FA7-4C09-B4E4-EBC28E665DC9}" type="presParOf" srcId="{DEAE8ABC-5C52-48F3-BB49-3B05A637700F}" destId="{5FFC0E9A-F6CF-4FB1-9F5A-D972851620DC}" srcOrd="1" destOrd="0" presId="urn:microsoft.com/office/officeart/2018/2/layout/IconVerticalSolidList"/>
    <dgm:cxn modelId="{11FAAE84-93E1-4B78-939F-274DA7E80937}" type="presParOf" srcId="{DEAE8ABC-5C52-48F3-BB49-3B05A637700F}" destId="{85089732-2716-4682-B71E-50D239B13303}" srcOrd="2" destOrd="0" presId="urn:microsoft.com/office/officeart/2018/2/layout/IconVerticalSolidList"/>
    <dgm:cxn modelId="{0E645F65-BC62-4687-A351-E4F084B8D7CE}" type="presParOf" srcId="{DEAE8ABC-5C52-48F3-BB49-3B05A637700F}" destId="{041AD081-54E6-4B12-985A-71F2578F6FBF}" srcOrd="3" destOrd="0" presId="urn:microsoft.com/office/officeart/2018/2/layout/IconVerticalSolidList"/>
    <dgm:cxn modelId="{7218472A-C4DE-4A69-A990-28EBA3CBF7B7}" type="presParOf" srcId="{B4133146-819E-4C66-94F3-C2F9F014FE15}" destId="{F7E22DD7-1B05-498B-B35F-A3D1B00E022A}" srcOrd="1" destOrd="0" presId="urn:microsoft.com/office/officeart/2018/2/layout/IconVerticalSolidList"/>
    <dgm:cxn modelId="{2EDB21B1-CDEA-46BE-AEB7-00B5F6B0598E}" type="presParOf" srcId="{B4133146-819E-4C66-94F3-C2F9F014FE15}" destId="{0087849A-B310-4717-B65F-75FB7DB2E8BE}" srcOrd="2" destOrd="0" presId="urn:microsoft.com/office/officeart/2018/2/layout/IconVerticalSolidList"/>
    <dgm:cxn modelId="{7060FAC7-BAD0-4F60-8EAE-67400A1BB8FD}" type="presParOf" srcId="{0087849A-B310-4717-B65F-75FB7DB2E8BE}" destId="{37804BE5-EDDB-4F7F-9480-950B40A55389}" srcOrd="0" destOrd="0" presId="urn:microsoft.com/office/officeart/2018/2/layout/IconVerticalSolidList"/>
    <dgm:cxn modelId="{99572282-D547-438F-91C9-D3C09A25CCC4}" type="presParOf" srcId="{0087849A-B310-4717-B65F-75FB7DB2E8BE}" destId="{B8C7BB4E-4877-4EE2-87B9-3429155D75E4}" srcOrd="1" destOrd="0" presId="urn:microsoft.com/office/officeart/2018/2/layout/IconVerticalSolidList"/>
    <dgm:cxn modelId="{76DD100A-C1B0-48F1-89DC-93772867EDDE}" type="presParOf" srcId="{0087849A-B310-4717-B65F-75FB7DB2E8BE}" destId="{D9CDFB43-D431-41ED-927B-0496D2F884D4}" srcOrd="2" destOrd="0" presId="urn:microsoft.com/office/officeart/2018/2/layout/IconVerticalSolidList"/>
    <dgm:cxn modelId="{80B98038-8B86-4B2B-80DB-0A14AC1F6D11}" type="presParOf" srcId="{0087849A-B310-4717-B65F-75FB7DB2E8BE}" destId="{ADE96475-7DC7-40E6-B2C6-A197C6197940}" srcOrd="3" destOrd="0" presId="urn:microsoft.com/office/officeart/2018/2/layout/IconVerticalSolidList"/>
    <dgm:cxn modelId="{91619952-9BB1-4A8F-ADEA-296D545D663A}" type="presParOf" srcId="{B4133146-819E-4C66-94F3-C2F9F014FE15}" destId="{C7FDC5F9-DFA7-4944-821A-F6E6DCD0C1FB}" srcOrd="3" destOrd="0" presId="urn:microsoft.com/office/officeart/2018/2/layout/IconVerticalSolidList"/>
    <dgm:cxn modelId="{A1A4B46C-6736-44CE-AD9D-1BCFA9836E99}" type="presParOf" srcId="{B4133146-819E-4C66-94F3-C2F9F014FE15}" destId="{A5FECC45-E601-43BA-8C7E-17112C7F639A}" srcOrd="4" destOrd="0" presId="urn:microsoft.com/office/officeart/2018/2/layout/IconVerticalSolidList"/>
    <dgm:cxn modelId="{7D09362B-B062-45B6-A6F2-3E6CDE0A9554}" type="presParOf" srcId="{A5FECC45-E601-43BA-8C7E-17112C7F639A}" destId="{EB0081D5-571D-418A-A348-033D5371755B}" srcOrd="0" destOrd="0" presId="urn:microsoft.com/office/officeart/2018/2/layout/IconVerticalSolidList"/>
    <dgm:cxn modelId="{40E54A7A-6B38-4BC3-89E1-3C707F090C64}" type="presParOf" srcId="{A5FECC45-E601-43BA-8C7E-17112C7F639A}" destId="{29DC3DBF-7763-4C51-91DA-AFD2F0FFD4C4}" srcOrd="1" destOrd="0" presId="urn:microsoft.com/office/officeart/2018/2/layout/IconVerticalSolidList"/>
    <dgm:cxn modelId="{E1F74701-74DD-401C-B98E-586D466C2520}" type="presParOf" srcId="{A5FECC45-E601-43BA-8C7E-17112C7F639A}" destId="{01259B5A-005C-4A35-B825-8A4885D49813}" srcOrd="2" destOrd="0" presId="urn:microsoft.com/office/officeart/2018/2/layout/IconVerticalSolidList"/>
    <dgm:cxn modelId="{854B4A0C-630D-423E-B2CA-40AA079BE3F2}" type="presParOf" srcId="{A5FECC45-E601-43BA-8C7E-17112C7F639A}" destId="{7341695A-4EB1-4EFB-9F2D-679A663B04A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FADA56-6096-4C13-87F6-EBE66AB8EDA2}">
      <dsp:nvSpPr>
        <dsp:cNvPr id="0" name=""/>
        <dsp:cNvSpPr/>
      </dsp:nvSpPr>
      <dsp:spPr>
        <a:xfrm>
          <a:off x="0" y="682"/>
          <a:ext cx="6245265" cy="1596566"/>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FC0E9A-F6CF-4FB1-9F5A-D972851620DC}">
      <dsp:nvSpPr>
        <dsp:cNvPr id="0" name=""/>
        <dsp:cNvSpPr/>
      </dsp:nvSpPr>
      <dsp:spPr>
        <a:xfrm>
          <a:off x="361509" y="229650"/>
          <a:ext cx="878111" cy="87811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1AD081-54E6-4B12-985A-71F2578F6FBF}">
      <dsp:nvSpPr>
        <dsp:cNvPr id="0" name=""/>
        <dsp:cNvSpPr/>
      </dsp:nvSpPr>
      <dsp:spPr>
        <a:xfrm>
          <a:off x="1844034" y="682"/>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US" sz="2500" kern="1200" dirty="0"/>
            <a:t>Explain the propagation of PFAS in and around Lake Boon, and its health risks</a:t>
          </a:r>
        </a:p>
      </dsp:txBody>
      <dsp:txXfrm>
        <a:off x="1844034" y="682"/>
        <a:ext cx="4401230" cy="1596566"/>
      </dsp:txXfrm>
    </dsp:sp>
    <dsp:sp modelId="{37804BE5-EDDB-4F7F-9480-950B40A55389}">
      <dsp:nvSpPr>
        <dsp:cNvPr id="0" name=""/>
        <dsp:cNvSpPr/>
      </dsp:nvSpPr>
      <dsp:spPr>
        <a:xfrm>
          <a:off x="0" y="1996390"/>
          <a:ext cx="6245265" cy="1596566"/>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C7BB4E-4877-4EE2-87B9-3429155D75E4}">
      <dsp:nvSpPr>
        <dsp:cNvPr id="0" name=""/>
        <dsp:cNvSpPr/>
      </dsp:nvSpPr>
      <dsp:spPr>
        <a:xfrm>
          <a:off x="482961" y="2355617"/>
          <a:ext cx="878111" cy="87811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E96475-7DC7-40E6-B2C6-A197C6197940}">
      <dsp:nvSpPr>
        <dsp:cNvPr id="0" name=""/>
        <dsp:cNvSpPr/>
      </dsp:nvSpPr>
      <dsp:spPr>
        <a:xfrm>
          <a:off x="1844034" y="1996390"/>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US" sz="2500" kern="1200" dirty="0"/>
            <a:t>Present relevant local, state, and federal regulations and what they mean to us</a:t>
          </a:r>
        </a:p>
      </dsp:txBody>
      <dsp:txXfrm>
        <a:off x="1844034" y="1996390"/>
        <a:ext cx="4401230" cy="1596566"/>
      </dsp:txXfrm>
    </dsp:sp>
    <dsp:sp modelId="{EB0081D5-571D-418A-A348-033D5371755B}">
      <dsp:nvSpPr>
        <dsp:cNvPr id="0" name=""/>
        <dsp:cNvSpPr/>
      </dsp:nvSpPr>
      <dsp:spPr>
        <a:xfrm>
          <a:off x="0" y="3992098"/>
          <a:ext cx="6245265" cy="1596566"/>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DC3DBF-7763-4C51-91DA-AFD2F0FFD4C4}">
      <dsp:nvSpPr>
        <dsp:cNvPr id="0" name=""/>
        <dsp:cNvSpPr/>
      </dsp:nvSpPr>
      <dsp:spPr>
        <a:xfrm>
          <a:off x="482961" y="4351325"/>
          <a:ext cx="878111" cy="87811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41695A-4EB1-4EFB-9F2D-679A663B04AD}">
      <dsp:nvSpPr>
        <dsp:cNvPr id="0" name=""/>
        <dsp:cNvSpPr/>
      </dsp:nvSpPr>
      <dsp:spPr>
        <a:xfrm>
          <a:off x="1844034" y="3992098"/>
          <a:ext cx="4401230" cy="1596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970" tIns="168970" rIns="168970" bIns="168970" numCol="1" spcCol="1270" anchor="ctr" anchorCtr="0">
          <a:noAutofit/>
        </a:bodyPr>
        <a:lstStyle/>
        <a:p>
          <a:pPr marL="0" lvl="0" indent="0" algn="l" defTabSz="1111250">
            <a:lnSpc>
              <a:spcPct val="90000"/>
            </a:lnSpc>
            <a:spcBef>
              <a:spcPct val="0"/>
            </a:spcBef>
            <a:spcAft>
              <a:spcPct val="35000"/>
            </a:spcAft>
            <a:buNone/>
          </a:pPr>
          <a:r>
            <a:rPr lang="en-US" sz="2500" kern="1200" dirty="0"/>
            <a:t>Discuss options for action</a:t>
          </a:r>
        </a:p>
      </dsp:txBody>
      <dsp:txXfrm>
        <a:off x="1844034" y="3992098"/>
        <a:ext cx="4401230" cy="159656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730BD-20FF-1EFE-3A90-3811579403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A7EAB9-83AE-4A39-58C1-4E1A832383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22C955-E800-42EB-6B7F-7DEAE6BD82A3}"/>
              </a:ext>
            </a:extLst>
          </p:cNvPr>
          <p:cNvSpPr>
            <a:spLocks noGrp="1"/>
          </p:cNvSpPr>
          <p:nvPr>
            <p:ph type="dt" sz="half" idx="10"/>
          </p:nvPr>
        </p:nvSpPr>
        <p:spPr/>
        <p:txBody>
          <a:bodyPr/>
          <a:lstStyle/>
          <a:p>
            <a:fld id="{C426E207-0110-4AAA-ABB1-C3E1D8E7C443}" type="datetimeFigureOut">
              <a:rPr lang="en-US" smtClean="0"/>
              <a:t>9/20/2023</a:t>
            </a:fld>
            <a:endParaRPr lang="en-US" dirty="0"/>
          </a:p>
        </p:txBody>
      </p:sp>
      <p:sp>
        <p:nvSpPr>
          <p:cNvPr id="5" name="Footer Placeholder 4">
            <a:extLst>
              <a:ext uri="{FF2B5EF4-FFF2-40B4-BE49-F238E27FC236}">
                <a16:creationId xmlns:a16="http://schemas.microsoft.com/office/drawing/2014/main" id="{40D7EB3C-0553-6B7F-7B50-9B77A50389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C7B03C-4B3B-C475-385C-B674E0442E35}"/>
              </a:ext>
            </a:extLst>
          </p:cNvPr>
          <p:cNvSpPr>
            <a:spLocks noGrp="1"/>
          </p:cNvSpPr>
          <p:nvPr>
            <p:ph type="sldNum" sz="quarter" idx="12"/>
          </p:nvPr>
        </p:nvSpPr>
        <p:spPr/>
        <p:txBody>
          <a:bodyPr/>
          <a:lstStyle/>
          <a:p>
            <a:fld id="{B9604D60-7673-48E5-8037-E98FD97C539C}" type="slidenum">
              <a:rPr lang="en-US" smtClean="0"/>
              <a:t>‹#›</a:t>
            </a:fld>
            <a:endParaRPr lang="en-US" dirty="0"/>
          </a:p>
        </p:txBody>
      </p:sp>
    </p:spTree>
    <p:extLst>
      <p:ext uri="{BB962C8B-B14F-4D97-AF65-F5344CB8AC3E}">
        <p14:creationId xmlns:p14="http://schemas.microsoft.com/office/powerpoint/2010/main" val="1260071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3AF92-898A-D3C6-EE48-6DA7ADA342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0626C3-C291-338C-0A30-3C13240D33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BF3C0A-6321-B0DA-D60A-C4B0000967A6}"/>
              </a:ext>
            </a:extLst>
          </p:cNvPr>
          <p:cNvSpPr>
            <a:spLocks noGrp="1"/>
          </p:cNvSpPr>
          <p:nvPr>
            <p:ph type="dt" sz="half" idx="10"/>
          </p:nvPr>
        </p:nvSpPr>
        <p:spPr/>
        <p:txBody>
          <a:bodyPr/>
          <a:lstStyle/>
          <a:p>
            <a:fld id="{C426E207-0110-4AAA-ABB1-C3E1D8E7C443}" type="datetimeFigureOut">
              <a:rPr lang="en-US" smtClean="0"/>
              <a:t>9/20/2023</a:t>
            </a:fld>
            <a:endParaRPr lang="en-US" dirty="0"/>
          </a:p>
        </p:txBody>
      </p:sp>
      <p:sp>
        <p:nvSpPr>
          <p:cNvPr id="5" name="Footer Placeholder 4">
            <a:extLst>
              <a:ext uri="{FF2B5EF4-FFF2-40B4-BE49-F238E27FC236}">
                <a16:creationId xmlns:a16="http://schemas.microsoft.com/office/drawing/2014/main" id="{E80CDFFE-2C7C-2320-87C2-71A21EF866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15B659D-ECF0-9DCE-55E9-80D0D3C99703}"/>
              </a:ext>
            </a:extLst>
          </p:cNvPr>
          <p:cNvSpPr>
            <a:spLocks noGrp="1"/>
          </p:cNvSpPr>
          <p:nvPr>
            <p:ph type="sldNum" sz="quarter" idx="12"/>
          </p:nvPr>
        </p:nvSpPr>
        <p:spPr/>
        <p:txBody>
          <a:bodyPr/>
          <a:lstStyle/>
          <a:p>
            <a:fld id="{B9604D60-7673-48E5-8037-E98FD97C539C}" type="slidenum">
              <a:rPr lang="en-US" smtClean="0"/>
              <a:t>‹#›</a:t>
            </a:fld>
            <a:endParaRPr lang="en-US" dirty="0"/>
          </a:p>
        </p:txBody>
      </p:sp>
    </p:spTree>
    <p:extLst>
      <p:ext uri="{BB962C8B-B14F-4D97-AF65-F5344CB8AC3E}">
        <p14:creationId xmlns:p14="http://schemas.microsoft.com/office/powerpoint/2010/main" val="3064990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4B80F7-3006-30CA-3939-CA4487419B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2916B8-BBF3-5028-F286-4E7A764335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5E3E3C-9103-D30F-2E23-46583D29CA74}"/>
              </a:ext>
            </a:extLst>
          </p:cNvPr>
          <p:cNvSpPr>
            <a:spLocks noGrp="1"/>
          </p:cNvSpPr>
          <p:nvPr>
            <p:ph type="dt" sz="half" idx="10"/>
          </p:nvPr>
        </p:nvSpPr>
        <p:spPr/>
        <p:txBody>
          <a:bodyPr/>
          <a:lstStyle/>
          <a:p>
            <a:fld id="{C426E207-0110-4AAA-ABB1-C3E1D8E7C443}" type="datetimeFigureOut">
              <a:rPr lang="en-US" smtClean="0"/>
              <a:t>9/20/2023</a:t>
            </a:fld>
            <a:endParaRPr lang="en-US" dirty="0"/>
          </a:p>
        </p:txBody>
      </p:sp>
      <p:sp>
        <p:nvSpPr>
          <p:cNvPr id="5" name="Footer Placeholder 4">
            <a:extLst>
              <a:ext uri="{FF2B5EF4-FFF2-40B4-BE49-F238E27FC236}">
                <a16:creationId xmlns:a16="http://schemas.microsoft.com/office/drawing/2014/main" id="{518A8E71-40FF-86A9-C468-D7B25ABB05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39A3612-F598-E919-E181-FF76033D9963}"/>
              </a:ext>
            </a:extLst>
          </p:cNvPr>
          <p:cNvSpPr>
            <a:spLocks noGrp="1"/>
          </p:cNvSpPr>
          <p:nvPr>
            <p:ph type="sldNum" sz="quarter" idx="12"/>
          </p:nvPr>
        </p:nvSpPr>
        <p:spPr/>
        <p:txBody>
          <a:bodyPr/>
          <a:lstStyle/>
          <a:p>
            <a:fld id="{B9604D60-7673-48E5-8037-E98FD97C539C}" type="slidenum">
              <a:rPr lang="en-US" smtClean="0"/>
              <a:t>‹#›</a:t>
            </a:fld>
            <a:endParaRPr lang="en-US" dirty="0"/>
          </a:p>
        </p:txBody>
      </p:sp>
    </p:spTree>
    <p:extLst>
      <p:ext uri="{BB962C8B-B14F-4D97-AF65-F5344CB8AC3E}">
        <p14:creationId xmlns:p14="http://schemas.microsoft.com/office/powerpoint/2010/main" val="863233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72495-4123-9549-DBAD-54AE73300E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2CD1DB-5B2E-2306-A818-F6CD834F88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8024DE-2460-46DD-5902-110508019BFC}"/>
              </a:ext>
            </a:extLst>
          </p:cNvPr>
          <p:cNvSpPr>
            <a:spLocks noGrp="1"/>
          </p:cNvSpPr>
          <p:nvPr>
            <p:ph type="dt" sz="half" idx="10"/>
          </p:nvPr>
        </p:nvSpPr>
        <p:spPr/>
        <p:txBody>
          <a:bodyPr/>
          <a:lstStyle/>
          <a:p>
            <a:fld id="{C426E207-0110-4AAA-ABB1-C3E1D8E7C443}" type="datetimeFigureOut">
              <a:rPr lang="en-US" smtClean="0"/>
              <a:t>9/20/2023</a:t>
            </a:fld>
            <a:endParaRPr lang="en-US" dirty="0"/>
          </a:p>
        </p:txBody>
      </p:sp>
      <p:sp>
        <p:nvSpPr>
          <p:cNvPr id="5" name="Footer Placeholder 4">
            <a:extLst>
              <a:ext uri="{FF2B5EF4-FFF2-40B4-BE49-F238E27FC236}">
                <a16:creationId xmlns:a16="http://schemas.microsoft.com/office/drawing/2014/main" id="{37E3143C-0D67-D712-288A-8BCD9F98A82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F48B9C-AD2F-588A-84C4-5420115AFA2D}"/>
              </a:ext>
            </a:extLst>
          </p:cNvPr>
          <p:cNvSpPr>
            <a:spLocks noGrp="1"/>
          </p:cNvSpPr>
          <p:nvPr>
            <p:ph type="sldNum" sz="quarter" idx="12"/>
          </p:nvPr>
        </p:nvSpPr>
        <p:spPr/>
        <p:txBody>
          <a:bodyPr/>
          <a:lstStyle/>
          <a:p>
            <a:fld id="{B9604D60-7673-48E5-8037-E98FD97C539C}" type="slidenum">
              <a:rPr lang="en-US" smtClean="0"/>
              <a:t>‹#›</a:t>
            </a:fld>
            <a:endParaRPr lang="en-US" dirty="0"/>
          </a:p>
        </p:txBody>
      </p:sp>
    </p:spTree>
    <p:extLst>
      <p:ext uri="{BB962C8B-B14F-4D97-AF65-F5344CB8AC3E}">
        <p14:creationId xmlns:p14="http://schemas.microsoft.com/office/powerpoint/2010/main" val="2727318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2C422-A89E-C89C-83BC-3FF24CFAD3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EF336E-0235-6708-B07D-497C6242D8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32EB50-6E2E-45A2-EC24-03EB5C01C060}"/>
              </a:ext>
            </a:extLst>
          </p:cNvPr>
          <p:cNvSpPr>
            <a:spLocks noGrp="1"/>
          </p:cNvSpPr>
          <p:nvPr>
            <p:ph type="dt" sz="half" idx="10"/>
          </p:nvPr>
        </p:nvSpPr>
        <p:spPr/>
        <p:txBody>
          <a:bodyPr/>
          <a:lstStyle/>
          <a:p>
            <a:fld id="{C426E207-0110-4AAA-ABB1-C3E1D8E7C443}" type="datetimeFigureOut">
              <a:rPr lang="en-US" smtClean="0"/>
              <a:t>9/20/2023</a:t>
            </a:fld>
            <a:endParaRPr lang="en-US" dirty="0"/>
          </a:p>
        </p:txBody>
      </p:sp>
      <p:sp>
        <p:nvSpPr>
          <p:cNvPr id="5" name="Footer Placeholder 4">
            <a:extLst>
              <a:ext uri="{FF2B5EF4-FFF2-40B4-BE49-F238E27FC236}">
                <a16:creationId xmlns:a16="http://schemas.microsoft.com/office/drawing/2014/main" id="{F9DF94C1-DD67-2AAA-367F-85747DF4E87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63E9060-3E91-3027-E659-7D10D7D35FEF}"/>
              </a:ext>
            </a:extLst>
          </p:cNvPr>
          <p:cNvSpPr>
            <a:spLocks noGrp="1"/>
          </p:cNvSpPr>
          <p:nvPr>
            <p:ph type="sldNum" sz="quarter" idx="12"/>
          </p:nvPr>
        </p:nvSpPr>
        <p:spPr/>
        <p:txBody>
          <a:bodyPr/>
          <a:lstStyle/>
          <a:p>
            <a:fld id="{B9604D60-7673-48E5-8037-E98FD97C539C}" type="slidenum">
              <a:rPr lang="en-US" smtClean="0"/>
              <a:t>‹#›</a:t>
            </a:fld>
            <a:endParaRPr lang="en-US" dirty="0"/>
          </a:p>
        </p:txBody>
      </p:sp>
    </p:spTree>
    <p:extLst>
      <p:ext uri="{BB962C8B-B14F-4D97-AF65-F5344CB8AC3E}">
        <p14:creationId xmlns:p14="http://schemas.microsoft.com/office/powerpoint/2010/main" val="2074288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5FCF8-BB1B-7BA5-F8BF-DB04E745B3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80241F-2544-1865-163C-01B3002AA0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9D5618-8827-2E22-FF0C-9E11B23B9B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5B33B-4EE3-CAEE-2075-F082F6536732}"/>
              </a:ext>
            </a:extLst>
          </p:cNvPr>
          <p:cNvSpPr>
            <a:spLocks noGrp="1"/>
          </p:cNvSpPr>
          <p:nvPr>
            <p:ph type="dt" sz="half" idx="10"/>
          </p:nvPr>
        </p:nvSpPr>
        <p:spPr/>
        <p:txBody>
          <a:bodyPr/>
          <a:lstStyle/>
          <a:p>
            <a:fld id="{C426E207-0110-4AAA-ABB1-C3E1D8E7C443}" type="datetimeFigureOut">
              <a:rPr lang="en-US" smtClean="0"/>
              <a:t>9/20/2023</a:t>
            </a:fld>
            <a:endParaRPr lang="en-US" dirty="0"/>
          </a:p>
        </p:txBody>
      </p:sp>
      <p:sp>
        <p:nvSpPr>
          <p:cNvPr id="6" name="Footer Placeholder 5">
            <a:extLst>
              <a:ext uri="{FF2B5EF4-FFF2-40B4-BE49-F238E27FC236}">
                <a16:creationId xmlns:a16="http://schemas.microsoft.com/office/drawing/2014/main" id="{BD6164F7-BF2B-DEE5-EE4F-F4C639CBBC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9581D29-092D-DDDB-A928-1068B78BC087}"/>
              </a:ext>
            </a:extLst>
          </p:cNvPr>
          <p:cNvSpPr>
            <a:spLocks noGrp="1"/>
          </p:cNvSpPr>
          <p:nvPr>
            <p:ph type="sldNum" sz="quarter" idx="12"/>
          </p:nvPr>
        </p:nvSpPr>
        <p:spPr/>
        <p:txBody>
          <a:bodyPr/>
          <a:lstStyle/>
          <a:p>
            <a:fld id="{B9604D60-7673-48E5-8037-E98FD97C539C}" type="slidenum">
              <a:rPr lang="en-US" smtClean="0"/>
              <a:t>‹#›</a:t>
            </a:fld>
            <a:endParaRPr lang="en-US" dirty="0"/>
          </a:p>
        </p:txBody>
      </p:sp>
    </p:spTree>
    <p:extLst>
      <p:ext uri="{BB962C8B-B14F-4D97-AF65-F5344CB8AC3E}">
        <p14:creationId xmlns:p14="http://schemas.microsoft.com/office/powerpoint/2010/main" val="1875492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28171-873B-4A37-2BAE-E5D4CD8E51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C63EC3-2208-7A44-6075-540B11F89C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E56462-265D-2D13-8772-F6C558926A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BAD529-C150-EC4A-E72B-FD8BC63DF1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F22909-D82E-7403-C80B-B972849DA9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A4E7E0-7E09-D716-F337-D54CFD2270C3}"/>
              </a:ext>
            </a:extLst>
          </p:cNvPr>
          <p:cNvSpPr>
            <a:spLocks noGrp="1"/>
          </p:cNvSpPr>
          <p:nvPr>
            <p:ph type="dt" sz="half" idx="10"/>
          </p:nvPr>
        </p:nvSpPr>
        <p:spPr/>
        <p:txBody>
          <a:bodyPr/>
          <a:lstStyle/>
          <a:p>
            <a:fld id="{C426E207-0110-4AAA-ABB1-C3E1D8E7C443}" type="datetimeFigureOut">
              <a:rPr lang="en-US" smtClean="0"/>
              <a:t>9/20/2023</a:t>
            </a:fld>
            <a:endParaRPr lang="en-US" dirty="0"/>
          </a:p>
        </p:txBody>
      </p:sp>
      <p:sp>
        <p:nvSpPr>
          <p:cNvPr id="8" name="Footer Placeholder 7">
            <a:extLst>
              <a:ext uri="{FF2B5EF4-FFF2-40B4-BE49-F238E27FC236}">
                <a16:creationId xmlns:a16="http://schemas.microsoft.com/office/drawing/2014/main" id="{13A74C47-94B4-D8CE-1EF0-24E73C41044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767D959-BB68-6616-C3D2-B694D1742D42}"/>
              </a:ext>
            </a:extLst>
          </p:cNvPr>
          <p:cNvSpPr>
            <a:spLocks noGrp="1"/>
          </p:cNvSpPr>
          <p:nvPr>
            <p:ph type="sldNum" sz="quarter" idx="12"/>
          </p:nvPr>
        </p:nvSpPr>
        <p:spPr/>
        <p:txBody>
          <a:bodyPr/>
          <a:lstStyle/>
          <a:p>
            <a:fld id="{B9604D60-7673-48E5-8037-E98FD97C539C}" type="slidenum">
              <a:rPr lang="en-US" smtClean="0"/>
              <a:t>‹#›</a:t>
            </a:fld>
            <a:endParaRPr lang="en-US" dirty="0"/>
          </a:p>
        </p:txBody>
      </p:sp>
    </p:spTree>
    <p:extLst>
      <p:ext uri="{BB962C8B-B14F-4D97-AF65-F5344CB8AC3E}">
        <p14:creationId xmlns:p14="http://schemas.microsoft.com/office/powerpoint/2010/main" val="2701434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71E0-4DDA-A4EB-0E71-26996289F4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F7DF6A-87BC-0BE2-C370-4A7A778B1098}"/>
              </a:ext>
            </a:extLst>
          </p:cNvPr>
          <p:cNvSpPr>
            <a:spLocks noGrp="1"/>
          </p:cNvSpPr>
          <p:nvPr>
            <p:ph type="dt" sz="half" idx="10"/>
          </p:nvPr>
        </p:nvSpPr>
        <p:spPr/>
        <p:txBody>
          <a:bodyPr/>
          <a:lstStyle/>
          <a:p>
            <a:fld id="{C426E207-0110-4AAA-ABB1-C3E1D8E7C443}" type="datetimeFigureOut">
              <a:rPr lang="en-US" smtClean="0"/>
              <a:t>9/20/2023</a:t>
            </a:fld>
            <a:endParaRPr lang="en-US" dirty="0"/>
          </a:p>
        </p:txBody>
      </p:sp>
      <p:sp>
        <p:nvSpPr>
          <p:cNvPr id="4" name="Footer Placeholder 3">
            <a:extLst>
              <a:ext uri="{FF2B5EF4-FFF2-40B4-BE49-F238E27FC236}">
                <a16:creationId xmlns:a16="http://schemas.microsoft.com/office/drawing/2014/main" id="{CD84E0A5-B67C-4FA3-B60C-703449884B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435B3CD-097A-5F4C-38CF-6996B8C37104}"/>
              </a:ext>
            </a:extLst>
          </p:cNvPr>
          <p:cNvSpPr>
            <a:spLocks noGrp="1"/>
          </p:cNvSpPr>
          <p:nvPr>
            <p:ph type="sldNum" sz="quarter" idx="12"/>
          </p:nvPr>
        </p:nvSpPr>
        <p:spPr/>
        <p:txBody>
          <a:bodyPr/>
          <a:lstStyle/>
          <a:p>
            <a:fld id="{B9604D60-7673-48E5-8037-E98FD97C539C}" type="slidenum">
              <a:rPr lang="en-US" smtClean="0"/>
              <a:t>‹#›</a:t>
            </a:fld>
            <a:endParaRPr lang="en-US" dirty="0"/>
          </a:p>
        </p:txBody>
      </p:sp>
    </p:spTree>
    <p:extLst>
      <p:ext uri="{BB962C8B-B14F-4D97-AF65-F5344CB8AC3E}">
        <p14:creationId xmlns:p14="http://schemas.microsoft.com/office/powerpoint/2010/main" val="244366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94A458-16AD-C704-0916-B2E8E891E0C6}"/>
              </a:ext>
            </a:extLst>
          </p:cNvPr>
          <p:cNvSpPr>
            <a:spLocks noGrp="1"/>
          </p:cNvSpPr>
          <p:nvPr>
            <p:ph type="dt" sz="half" idx="10"/>
          </p:nvPr>
        </p:nvSpPr>
        <p:spPr/>
        <p:txBody>
          <a:bodyPr/>
          <a:lstStyle/>
          <a:p>
            <a:fld id="{C426E207-0110-4AAA-ABB1-C3E1D8E7C443}" type="datetimeFigureOut">
              <a:rPr lang="en-US" smtClean="0"/>
              <a:t>9/20/2023</a:t>
            </a:fld>
            <a:endParaRPr lang="en-US" dirty="0"/>
          </a:p>
        </p:txBody>
      </p:sp>
      <p:sp>
        <p:nvSpPr>
          <p:cNvPr id="3" name="Footer Placeholder 2">
            <a:extLst>
              <a:ext uri="{FF2B5EF4-FFF2-40B4-BE49-F238E27FC236}">
                <a16:creationId xmlns:a16="http://schemas.microsoft.com/office/drawing/2014/main" id="{AE247210-FA60-D60C-753D-39888AB2F22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51A67F6-C3A3-6FD0-5C0B-FBAC9171A139}"/>
              </a:ext>
            </a:extLst>
          </p:cNvPr>
          <p:cNvSpPr>
            <a:spLocks noGrp="1"/>
          </p:cNvSpPr>
          <p:nvPr>
            <p:ph type="sldNum" sz="quarter" idx="12"/>
          </p:nvPr>
        </p:nvSpPr>
        <p:spPr/>
        <p:txBody>
          <a:bodyPr/>
          <a:lstStyle/>
          <a:p>
            <a:fld id="{B9604D60-7673-48E5-8037-E98FD97C539C}" type="slidenum">
              <a:rPr lang="en-US" smtClean="0"/>
              <a:t>‹#›</a:t>
            </a:fld>
            <a:endParaRPr lang="en-US" dirty="0"/>
          </a:p>
        </p:txBody>
      </p:sp>
    </p:spTree>
    <p:extLst>
      <p:ext uri="{BB962C8B-B14F-4D97-AF65-F5344CB8AC3E}">
        <p14:creationId xmlns:p14="http://schemas.microsoft.com/office/powerpoint/2010/main" val="104099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7371-737F-5D7D-3300-208B1A1076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09552-B6C5-99A4-A8B3-FB5CA0C799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4913CE-4FAF-C4F1-22FD-D32542CBEA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7ADF26-1FE5-AE2A-5706-0333480AB068}"/>
              </a:ext>
            </a:extLst>
          </p:cNvPr>
          <p:cNvSpPr>
            <a:spLocks noGrp="1"/>
          </p:cNvSpPr>
          <p:nvPr>
            <p:ph type="dt" sz="half" idx="10"/>
          </p:nvPr>
        </p:nvSpPr>
        <p:spPr/>
        <p:txBody>
          <a:bodyPr/>
          <a:lstStyle/>
          <a:p>
            <a:fld id="{C426E207-0110-4AAA-ABB1-C3E1D8E7C443}" type="datetimeFigureOut">
              <a:rPr lang="en-US" smtClean="0"/>
              <a:t>9/20/2023</a:t>
            </a:fld>
            <a:endParaRPr lang="en-US" dirty="0"/>
          </a:p>
        </p:txBody>
      </p:sp>
      <p:sp>
        <p:nvSpPr>
          <p:cNvPr id="6" name="Footer Placeholder 5">
            <a:extLst>
              <a:ext uri="{FF2B5EF4-FFF2-40B4-BE49-F238E27FC236}">
                <a16:creationId xmlns:a16="http://schemas.microsoft.com/office/drawing/2014/main" id="{B28EDE8F-3AE2-0E48-9B10-4381C71E74D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0856EE2-974C-D346-2750-0553FDF330FA}"/>
              </a:ext>
            </a:extLst>
          </p:cNvPr>
          <p:cNvSpPr>
            <a:spLocks noGrp="1"/>
          </p:cNvSpPr>
          <p:nvPr>
            <p:ph type="sldNum" sz="quarter" idx="12"/>
          </p:nvPr>
        </p:nvSpPr>
        <p:spPr/>
        <p:txBody>
          <a:bodyPr/>
          <a:lstStyle/>
          <a:p>
            <a:fld id="{B9604D60-7673-48E5-8037-E98FD97C539C}" type="slidenum">
              <a:rPr lang="en-US" smtClean="0"/>
              <a:t>‹#›</a:t>
            </a:fld>
            <a:endParaRPr lang="en-US" dirty="0"/>
          </a:p>
        </p:txBody>
      </p:sp>
    </p:spTree>
    <p:extLst>
      <p:ext uri="{BB962C8B-B14F-4D97-AF65-F5344CB8AC3E}">
        <p14:creationId xmlns:p14="http://schemas.microsoft.com/office/powerpoint/2010/main" val="3446350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C2F0F-F8E9-5CD5-D8B2-850CD242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7310E1-DE59-E0D3-FEFB-390A2CC5F3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699533C-1B11-91E1-872E-D887D4660C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FB2206-2C15-7BEB-2F1E-BA359D0A8FF0}"/>
              </a:ext>
            </a:extLst>
          </p:cNvPr>
          <p:cNvSpPr>
            <a:spLocks noGrp="1"/>
          </p:cNvSpPr>
          <p:nvPr>
            <p:ph type="dt" sz="half" idx="10"/>
          </p:nvPr>
        </p:nvSpPr>
        <p:spPr/>
        <p:txBody>
          <a:bodyPr/>
          <a:lstStyle/>
          <a:p>
            <a:fld id="{C426E207-0110-4AAA-ABB1-C3E1D8E7C443}" type="datetimeFigureOut">
              <a:rPr lang="en-US" smtClean="0"/>
              <a:t>9/20/2023</a:t>
            </a:fld>
            <a:endParaRPr lang="en-US" dirty="0"/>
          </a:p>
        </p:txBody>
      </p:sp>
      <p:sp>
        <p:nvSpPr>
          <p:cNvPr id="6" name="Footer Placeholder 5">
            <a:extLst>
              <a:ext uri="{FF2B5EF4-FFF2-40B4-BE49-F238E27FC236}">
                <a16:creationId xmlns:a16="http://schemas.microsoft.com/office/drawing/2014/main" id="{B35E6B8A-0805-653D-9568-9D7FBDFFB5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505A5C4-E830-E2EE-E45F-0BD3CF538C6B}"/>
              </a:ext>
            </a:extLst>
          </p:cNvPr>
          <p:cNvSpPr>
            <a:spLocks noGrp="1"/>
          </p:cNvSpPr>
          <p:nvPr>
            <p:ph type="sldNum" sz="quarter" idx="12"/>
          </p:nvPr>
        </p:nvSpPr>
        <p:spPr/>
        <p:txBody>
          <a:bodyPr/>
          <a:lstStyle/>
          <a:p>
            <a:fld id="{B9604D60-7673-48E5-8037-E98FD97C539C}" type="slidenum">
              <a:rPr lang="en-US" smtClean="0"/>
              <a:t>‹#›</a:t>
            </a:fld>
            <a:endParaRPr lang="en-US" dirty="0"/>
          </a:p>
        </p:txBody>
      </p:sp>
    </p:spTree>
    <p:extLst>
      <p:ext uri="{BB962C8B-B14F-4D97-AF65-F5344CB8AC3E}">
        <p14:creationId xmlns:p14="http://schemas.microsoft.com/office/powerpoint/2010/main" val="3164281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38C16B-1BBD-8FA8-485D-966C4CCB1D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73E941-ECC8-F3E6-EAC7-94C53A87BD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5130AF-0450-C15E-5166-C26DD0A004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26E207-0110-4AAA-ABB1-C3E1D8E7C443}" type="datetimeFigureOut">
              <a:rPr lang="en-US" smtClean="0"/>
              <a:t>9/20/2023</a:t>
            </a:fld>
            <a:endParaRPr lang="en-US" dirty="0"/>
          </a:p>
        </p:txBody>
      </p:sp>
      <p:sp>
        <p:nvSpPr>
          <p:cNvPr id="5" name="Footer Placeholder 4">
            <a:extLst>
              <a:ext uri="{FF2B5EF4-FFF2-40B4-BE49-F238E27FC236}">
                <a16:creationId xmlns:a16="http://schemas.microsoft.com/office/drawing/2014/main" id="{3754828C-CBEC-4685-05A6-2AE6B4EB3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D444F8E-DF20-399A-68A0-65C04A45D1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604D60-7673-48E5-8037-E98FD97C539C}" type="slidenum">
              <a:rPr lang="en-US" smtClean="0"/>
              <a:t>‹#›</a:t>
            </a:fld>
            <a:endParaRPr lang="en-US" dirty="0"/>
          </a:p>
        </p:txBody>
      </p:sp>
    </p:spTree>
    <p:extLst>
      <p:ext uri="{BB962C8B-B14F-4D97-AF65-F5344CB8AC3E}">
        <p14:creationId xmlns:p14="http://schemas.microsoft.com/office/powerpoint/2010/main" val="812918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hyperlink" Target="https://www.mass.gov/news/ag-healey-sues-manufacturers-of-toxic-forever-chemicals-for-contaminating-massachusetts-drinking-water-and-damaging-natural-resource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health@stow-ma.gov" TargetMode="External"/><Relationship Id="rId2" Type="http://schemas.openxmlformats.org/officeDocument/2006/relationships/hyperlink" Target="https://www.stow-ma.gov/board-health/news/town-stow-private-well-regulations-draft"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epa.gov/pfas/our-current-understanding-human-health-and-environmental-risks-pfa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cid:image002.png@01D9EA46.2A7289A0" TargetMode="External"/><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hyperlink" Target="https://pubs.usgs.gov/publication/dr1160" TargetMode="External"/><Relationship Id="rId4" Type="http://schemas.openxmlformats.org/officeDocument/2006/relationships/hyperlink" Target="https://www.wbur.org/news/2023/02/14/pfas-pfoa-massachusetts-drinking-water-clean-u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87C619C-EBAB-488E-96B9-153AA4C9B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130DA1C1-36FD-41D8-9826-EE797BF39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5331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25D0526-63F6-01B2-BA12-6606488F8AA9}"/>
              </a:ext>
            </a:extLst>
          </p:cNvPr>
          <p:cNvSpPr>
            <a:spLocks noGrp="1"/>
          </p:cNvSpPr>
          <p:nvPr>
            <p:ph type="ctrTitle"/>
          </p:nvPr>
        </p:nvSpPr>
        <p:spPr>
          <a:xfrm>
            <a:off x="838200" y="484632"/>
            <a:ext cx="6081713" cy="3566160"/>
          </a:xfrm>
        </p:spPr>
        <p:txBody>
          <a:bodyPr>
            <a:normAutofit/>
          </a:bodyPr>
          <a:lstStyle/>
          <a:p>
            <a:pPr algn="l"/>
            <a:r>
              <a:rPr lang="en-US" sz="6600" dirty="0">
                <a:solidFill>
                  <a:srgbClr val="FFFFFF"/>
                </a:solidFill>
              </a:rPr>
              <a:t>PFAS In and Around Lake Boon:</a:t>
            </a:r>
          </a:p>
        </p:txBody>
      </p:sp>
      <p:sp>
        <p:nvSpPr>
          <p:cNvPr id="3" name="Subtitle 2">
            <a:extLst>
              <a:ext uri="{FF2B5EF4-FFF2-40B4-BE49-F238E27FC236}">
                <a16:creationId xmlns:a16="http://schemas.microsoft.com/office/drawing/2014/main" id="{79A56A71-1B95-7A0C-5020-3F6250D64DD3}"/>
              </a:ext>
            </a:extLst>
          </p:cNvPr>
          <p:cNvSpPr>
            <a:spLocks noGrp="1"/>
          </p:cNvSpPr>
          <p:nvPr>
            <p:ph type="subTitle" idx="1"/>
          </p:nvPr>
        </p:nvSpPr>
        <p:spPr>
          <a:xfrm>
            <a:off x="838200" y="4480560"/>
            <a:ext cx="6081713" cy="1572768"/>
          </a:xfrm>
        </p:spPr>
        <p:txBody>
          <a:bodyPr>
            <a:normAutofit/>
          </a:bodyPr>
          <a:lstStyle/>
          <a:p>
            <a:pPr algn="l"/>
            <a:r>
              <a:rPr lang="en-US" dirty="0">
                <a:solidFill>
                  <a:srgbClr val="FFFFFF"/>
                </a:solidFill>
              </a:rPr>
              <a:t>Health Risks</a:t>
            </a:r>
          </a:p>
          <a:p>
            <a:pPr algn="l"/>
            <a:r>
              <a:rPr lang="en-US" dirty="0">
                <a:solidFill>
                  <a:srgbClr val="FFFFFF"/>
                </a:solidFill>
              </a:rPr>
              <a:t>Relevant Regulations</a:t>
            </a:r>
          </a:p>
          <a:p>
            <a:pPr algn="l"/>
            <a:r>
              <a:rPr lang="en-US" dirty="0">
                <a:solidFill>
                  <a:srgbClr val="FFFFFF"/>
                </a:solidFill>
              </a:rPr>
              <a:t>Actions to Consider</a:t>
            </a:r>
          </a:p>
        </p:txBody>
      </p:sp>
      <p:pic>
        <p:nvPicPr>
          <p:cNvPr id="5" name="Picture 4">
            <a:extLst>
              <a:ext uri="{FF2B5EF4-FFF2-40B4-BE49-F238E27FC236}">
                <a16:creationId xmlns:a16="http://schemas.microsoft.com/office/drawing/2014/main" id="{3B6427CF-025B-55FC-89D1-F7A2F4E6D7B8}"/>
              </a:ext>
            </a:extLst>
          </p:cNvPr>
          <p:cNvPicPr>
            <a:picLocks noChangeAspect="1"/>
          </p:cNvPicPr>
          <p:nvPr/>
        </p:nvPicPr>
        <p:blipFill>
          <a:blip r:embed="rId2"/>
          <a:stretch>
            <a:fillRect/>
          </a:stretch>
        </p:blipFill>
        <p:spPr>
          <a:xfrm>
            <a:off x="8090833" y="368525"/>
            <a:ext cx="3262967" cy="2904040"/>
          </a:xfrm>
          <a:prstGeom prst="rect">
            <a:avLst/>
          </a:prstGeom>
        </p:spPr>
      </p:pic>
      <p:sp>
        <p:nvSpPr>
          <p:cNvPr id="26" name="sketch line">
            <a:extLst>
              <a:ext uri="{FF2B5EF4-FFF2-40B4-BE49-F238E27FC236}">
                <a16:creationId xmlns:a16="http://schemas.microsoft.com/office/drawing/2014/main" id="{35BC54F7-1315-4D6C-9420-A5BF0CDDB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475" y="4252192"/>
            <a:ext cx="4056549" cy="18288"/>
          </a:xfrm>
          <a:custGeom>
            <a:avLst/>
            <a:gdLst>
              <a:gd name="connsiteX0" fmla="*/ 0 w 4056549"/>
              <a:gd name="connsiteY0" fmla="*/ 0 h 18288"/>
              <a:gd name="connsiteX1" fmla="*/ 676092 w 4056549"/>
              <a:gd name="connsiteY1" fmla="*/ 0 h 18288"/>
              <a:gd name="connsiteX2" fmla="*/ 1271052 w 4056549"/>
              <a:gd name="connsiteY2" fmla="*/ 0 h 18288"/>
              <a:gd name="connsiteX3" fmla="*/ 1947144 w 4056549"/>
              <a:gd name="connsiteY3" fmla="*/ 0 h 18288"/>
              <a:gd name="connsiteX4" fmla="*/ 2501539 w 4056549"/>
              <a:gd name="connsiteY4" fmla="*/ 0 h 18288"/>
              <a:gd name="connsiteX5" fmla="*/ 3137065 w 4056549"/>
              <a:gd name="connsiteY5" fmla="*/ 0 h 18288"/>
              <a:gd name="connsiteX6" fmla="*/ 4056549 w 4056549"/>
              <a:gd name="connsiteY6" fmla="*/ 0 h 18288"/>
              <a:gd name="connsiteX7" fmla="*/ 4056549 w 4056549"/>
              <a:gd name="connsiteY7" fmla="*/ 18288 h 18288"/>
              <a:gd name="connsiteX8" fmla="*/ 3380458 w 4056549"/>
              <a:gd name="connsiteY8" fmla="*/ 18288 h 18288"/>
              <a:gd name="connsiteX9" fmla="*/ 2663801 w 4056549"/>
              <a:gd name="connsiteY9" fmla="*/ 18288 h 18288"/>
              <a:gd name="connsiteX10" fmla="*/ 2068840 w 4056549"/>
              <a:gd name="connsiteY10" fmla="*/ 18288 h 18288"/>
              <a:gd name="connsiteX11" fmla="*/ 1311618 w 4056549"/>
              <a:gd name="connsiteY11" fmla="*/ 18288 h 18288"/>
              <a:gd name="connsiteX12" fmla="*/ 716657 w 4056549"/>
              <a:gd name="connsiteY12" fmla="*/ 18288 h 18288"/>
              <a:gd name="connsiteX13" fmla="*/ 0 w 4056549"/>
              <a:gd name="connsiteY13" fmla="*/ 18288 h 18288"/>
              <a:gd name="connsiteX14" fmla="*/ 0 w 4056549"/>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56549" h="18288" fill="none" extrusionOk="0">
                <a:moveTo>
                  <a:pt x="0" y="0"/>
                </a:moveTo>
                <a:cubicBezTo>
                  <a:pt x="324395" y="-12272"/>
                  <a:pt x="437185" y="20747"/>
                  <a:pt x="676092" y="0"/>
                </a:cubicBezTo>
                <a:cubicBezTo>
                  <a:pt x="914999" y="-20747"/>
                  <a:pt x="980886" y="20074"/>
                  <a:pt x="1271052" y="0"/>
                </a:cubicBezTo>
                <a:cubicBezTo>
                  <a:pt x="1561218" y="-20074"/>
                  <a:pt x="1609815" y="19965"/>
                  <a:pt x="1947144" y="0"/>
                </a:cubicBezTo>
                <a:cubicBezTo>
                  <a:pt x="2284473" y="-19965"/>
                  <a:pt x="2317816" y="-23682"/>
                  <a:pt x="2501539" y="0"/>
                </a:cubicBezTo>
                <a:cubicBezTo>
                  <a:pt x="2685262" y="23682"/>
                  <a:pt x="2879461" y="12712"/>
                  <a:pt x="3137065" y="0"/>
                </a:cubicBezTo>
                <a:cubicBezTo>
                  <a:pt x="3394669" y="-12712"/>
                  <a:pt x="3618306" y="-41742"/>
                  <a:pt x="4056549" y="0"/>
                </a:cubicBezTo>
                <a:cubicBezTo>
                  <a:pt x="4056201" y="6465"/>
                  <a:pt x="4056979" y="10922"/>
                  <a:pt x="4056549" y="18288"/>
                </a:cubicBezTo>
                <a:cubicBezTo>
                  <a:pt x="3807729" y="-7540"/>
                  <a:pt x="3536237" y="12619"/>
                  <a:pt x="3380458" y="18288"/>
                </a:cubicBezTo>
                <a:cubicBezTo>
                  <a:pt x="3224679" y="23957"/>
                  <a:pt x="2967497" y="23368"/>
                  <a:pt x="2663801" y="18288"/>
                </a:cubicBezTo>
                <a:cubicBezTo>
                  <a:pt x="2360105" y="13208"/>
                  <a:pt x="2359716" y="-8821"/>
                  <a:pt x="2068840" y="18288"/>
                </a:cubicBezTo>
                <a:cubicBezTo>
                  <a:pt x="1777964" y="45397"/>
                  <a:pt x="1641909" y="31681"/>
                  <a:pt x="1311618" y="18288"/>
                </a:cubicBezTo>
                <a:cubicBezTo>
                  <a:pt x="981327" y="4895"/>
                  <a:pt x="990410" y="11155"/>
                  <a:pt x="716657" y="18288"/>
                </a:cubicBezTo>
                <a:cubicBezTo>
                  <a:pt x="442904" y="25421"/>
                  <a:pt x="330722" y="13665"/>
                  <a:pt x="0" y="18288"/>
                </a:cubicBezTo>
                <a:cubicBezTo>
                  <a:pt x="75" y="12069"/>
                  <a:pt x="515" y="5650"/>
                  <a:pt x="0" y="0"/>
                </a:cubicBezTo>
                <a:close/>
              </a:path>
              <a:path w="4056549" h="18288" stroke="0" extrusionOk="0">
                <a:moveTo>
                  <a:pt x="0" y="0"/>
                </a:moveTo>
                <a:cubicBezTo>
                  <a:pt x="175099" y="13469"/>
                  <a:pt x="459673" y="14529"/>
                  <a:pt x="594961" y="0"/>
                </a:cubicBezTo>
                <a:cubicBezTo>
                  <a:pt x="730249" y="-14529"/>
                  <a:pt x="873178" y="22015"/>
                  <a:pt x="1149356" y="0"/>
                </a:cubicBezTo>
                <a:cubicBezTo>
                  <a:pt x="1425534" y="-22015"/>
                  <a:pt x="1498871" y="-21513"/>
                  <a:pt x="1744316" y="0"/>
                </a:cubicBezTo>
                <a:cubicBezTo>
                  <a:pt x="1989761" y="21513"/>
                  <a:pt x="2112991" y="-46"/>
                  <a:pt x="2420408" y="0"/>
                </a:cubicBezTo>
                <a:cubicBezTo>
                  <a:pt x="2727825" y="46"/>
                  <a:pt x="2880256" y="-10040"/>
                  <a:pt x="3137065" y="0"/>
                </a:cubicBezTo>
                <a:cubicBezTo>
                  <a:pt x="3393874" y="10040"/>
                  <a:pt x="3704325" y="-6685"/>
                  <a:pt x="4056549" y="0"/>
                </a:cubicBezTo>
                <a:cubicBezTo>
                  <a:pt x="4055732" y="6895"/>
                  <a:pt x="4055770" y="11206"/>
                  <a:pt x="4056549" y="18288"/>
                </a:cubicBezTo>
                <a:cubicBezTo>
                  <a:pt x="3812770" y="11959"/>
                  <a:pt x="3533996" y="-5717"/>
                  <a:pt x="3299327" y="18288"/>
                </a:cubicBezTo>
                <a:cubicBezTo>
                  <a:pt x="3064658" y="42293"/>
                  <a:pt x="2940381" y="24492"/>
                  <a:pt x="2744931" y="18288"/>
                </a:cubicBezTo>
                <a:cubicBezTo>
                  <a:pt x="2549481" y="12084"/>
                  <a:pt x="2252169" y="51841"/>
                  <a:pt x="1987709" y="18288"/>
                </a:cubicBezTo>
                <a:cubicBezTo>
                  <a:pt x="1723249" y="-15265"/>
                  <a:pt x="1438946" y="3423"/>
                  <a:pt x="1230487" y="18288"/>
                </a:cubicBezTo>
                <a:cubicBezTo>
                  <a:pt x="1022028" y="33153"/>
                  <a:pt x="795957" y="18596"/>
                  <a:pt x="676092" y="18288"/>
                </a:cubicBezTo>
                <a:cubicBezTo>
                  <a:pt x="556227" y="17980"/>
                  <a:pt x="334853" y="39451"/>
                  <a:pt x="0" y="18288"/>
                </a:cubicBezTo>
                <a:cubicBezTo>
                  <a:pt x="95" y="14343"/>
                  <a:pt x="742" y="686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332EFECF-D7AE-4881-1583-1710A9B6B357}"/>
              </a:ext>
            </a:extLst>
          </p:cNvPr>
          <p:cNvPicPr>
            <a:picLocks noChangeAspect="1"/>
          </p:cNvPicPr>
          <p:nvPr/>
        </p:nvPicPr>
        <p:blipFill>
          <a:blip r:embed="rId3"/>
          <a:stretch>
            <a:fillRect/>
          </a:stretch>
        </p:blipFill>
        <p:spPr>
          <a:xfrm>
            <a:off x="5276216" y="4869713"/>
            <a:ext cx="6915784" cy="1988288"/>
          </a:xfrm>
          <a:prstGeom prst="rect">
            <a:avLst/>
          </a:prstGeom>
        </p:spPr>
      </p:pic>
      <p:sp>
        <p:nvSpPr>
          <p:cNvPr id="8" name="TextBox 7">
            <a:extLst>
              <a:ext uri="{FF2B5EF4-FFF2-40B4-BE49-F238E27FC236}">
                <a16:creationId xmlns:a16="http://schemas.microsoft.com/office/drawing/2014/main" id="{E81FAA06-DF73-E24E-396C-8FC1B329DCCF}"/>
              </a:ext>
            </a:extLst>
          </p:cNvPr>
          <p:cNvSpPr txBox="1"/>
          <p:nvPr/>
        </p:nvSpPr>
        <p:spPr>
          <a:xfrm>
            <a:off x="7825563" y="3519377"/>
            <a:ext cx="4169792" cy="1477328"/>
          </a:xfrm>
          <a:prstGeom prst="rect">
            <a:avLst/>
          </a:prstGeom>
          <a:noFill/>
        </p:spPr>
        <p:txBody>
          <a:bodyPr wrap="square" rtlCol="0">
            <a:spAutoFit/>
          </a:bodyPr>
          <a:lstStyle/>
          <a:p>
            <a:r>
              <a:rPr lang="en-US" dirty="0"/>
              <a:t>Presented by: </a:t>
            </a:r>
          </a:p>
          <a:p>
            <a:r>
              <a:rPr lang="en-US" dirty="0"/>
              <a:t>Kirk Westphal </a:t>
            </a:r>
          </a:p>
          <a:p>
            <a:r>
              <a:rPr lang="en-US" dirty="0"/>
              <a:t>Lake Boon Association, Science Advisor</a:t>
            </a:r>
          </a:p>
          <a:p>
            <a:r>
              <a:rPr lang="en-US" dirty="0"/>
              <a:t>September 20, 2023</a:t>
            </a:r>
          </a:p>
          <a:p>
            <a:endParaRPr lang="en-US" dirty="0"/>
          </a:p>
        </p:txBody>
      </p:sp>
    </p:spTree>
    <p:extLst>
      <p:ext uri="{BB962C8B-B14F-4D97-AF65-F5344CB8AC3E}">
        <p14:creationId xmlns:p14="http://schemas.microsoft.com/office/powerpoint/2010/main" val="2238638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7551A-E184-D8DC-4BDC-D85D046AFFDE}"/>
              </a:ext>
            </a:extLst>
          </p:cNvPr>
          <p:cNvPicPr>
            <a:picLocks noChangeAspect="1"/>
          </p:cNvPicPr>
          <p:nvPr/>
        </p:nvPicPr>
        <p:blipFill rotWithShape="1">
          <a:blip r:embed="rId2"/>
          <a:srcRect l="10561" r="4030"/>
          <a:stretch/>
        </p:blipFill>
        <p:spPr>
          <a:xfrm>
            <a:off x="0" y="0"/>
            <a:ext cx="11834392" cy="6858000"/>
          </a:xfrm>
          <a:prstGeom prst="rect">
            <a:avLst/>
          </a:prstGeom>
        </p:spPr>
      </p:pic>
      <p:pic>
        <p:nvPicPr>
          <p:cNvPr id="5" name="Picture 4">
            <a:extLst>
              <a:ext uri="{FF2B5EF4-FFF2-40B4-BE49-F238E27FC236}">
                <a16:creationId xmlns:a16="http://schemas.microsoft.com/office/drawing/2014/main" id="{6ED98CD3-7B83-D47C-C910-DE89A2B54A98}"/>
              </a:ext>
            </a:extLst>
          </p:cNvPr>
          <p:cNvPicPr>
            <a:picLocks noChangeAspect="1"/>
          </p:cNvPicPr>
          <p:nvPr/>
        </p:nvPicPr>
        <p:blipFill>
          <a:blip r:embed="rId3"/>
          <a:stretch>
            <a:fillRect/>
          </a:stretch>
        </p:blipFill>
        <p:spPr>
          <a:xfrm>
            <a:off x="6270108" y="79680"/>
            <a:ext cx="5372100" cy="533400"/>
          </a:xfrm>
          <a:prstGeom prst="rect">
            <a:avLst/>
          </a:prstGeom>
          <a:ln>
            <a:solidFill>
              <a:schemeClr val="accent1"/>
            </a:solidFill>
          </a:ln>
        </p:spPr>
      </p:pic>
      <p:sp>
        <p:nvSpPr>
          <p:cNvPr id="6" name="Rectangle 5">
            <a:extLst>
              <a:ext uri="{FF2B5EF4-FFF2-40B4-BE49-F238E27FC236}">
                <a16:creationId xmlns:a16="http://schemas.microsoft.com/office/drawing/2014/main" id="{BB850DE0-F2D9-B375-D64E-F77615CD19B2}"/>
              </a:ext>
            </a:extLst>
          </p:cNvPr>
          <p:cNvSpPr/>
          <p:nvPr/>
        </p:nvSpPr>
        <p:spPr>
          <a:xfrm>
            <a:off x="5638800" y="811147"/>
            <a:ext cx="914400" cy="383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2022</a:t>
            </a:r>
          </a:p>
        </p:txBody>
      </p:sp>
      <p:sp>
        <p:nvSpPr>
          <p:cNvPr id="2" name="TextBox 1">
            <a:extLst>
              <a:ext uri="{FF2B5EF4-FFF2-40B4-BE49-F238E27FC236}">
                <a16:creationId xmlns:a16="http://schemas.microsoft.com/office/drawing/2014/main" id="{05EC39C8-137B-736E-2E4D-D9A2C3E2982E}"/>
              </a:ext>
            </a:extLst>
          </p:cNvPr>
          <p:cNvSpPr txBox="1"/>
          <p:nvPr/>
        </p:nvSpPr>
        <p:spPr>
          <a:xfrm>
            <a:off x="9355599" y="1759560"/>
            <a:ext cx="1086259" cy="338554"/>
          </a:xfrm>
          <a:prstGeom prst="rect">
            <a:avLst/>
          </a:prstGeom>
          <a:solidFill>
            <a:srgbClr val="FFFF00"/>
          </a:solidFill>
        </p:spPr>
        <p:txBody>
          <a:bodyPr wrap="none" rtlCol="0">
            <a:spAutoFit/>
          </a:bodyPr>
          <a:lstStyle/>
          <a:p>
            <a:r>
              <a:rPr lang="en-US" sz="1600" dirty="0">
                <a:solidFill>
                  <a:srgbClr val="FF0000"/>
                </a:solidFill>
              </a:rPr>
              <a:t>39,720 ppt</a:t>
            </a:r>
          </a:p>
        </p:txBody>
      </p:sp>
      <p:sp>
        <p:nvSpPr>
          <p:cNvPr id="4" name="TextBox 3">
            <a:extLst>
              <a:ext uri="{FF2B5EF4-FFF2-40B4-BE49-F238E27FC236}">
                <a16:creationId xmlns:a16="http://schemas.microsoft.com/office/drawing/2014/main" id="{D9213CD8-DB9F-4765-9F4C-019751D72C40}"/>
              </a:ext>
            </a:extLst>
          </p:cNvPr>
          <p:cNvSpPr txBox="1"/>
          <p:nvPr/>
        </p:nvSpPr>
        <p:spPr>
          <a:xfrm>
            <a:off x="8614864" y="2284101"/>
            <a:ext cx="1086259" cy="338554"/>
          </a:xfrm>
          <a:prstGeom prst="rect">
            <a:avLst/>
          </a:prstGeom>
          <a:solidFill>
            <a:srgbClr val="FFFF00"/>
          </a:solidFill>
        </p:spPr>
        <p:txBody>
          <a:bodyPr wrap="none" rtlCol="0">
            <a:spAutoFit/>
          </a:bodyPr>
          <a:lstStyle/>
          <a:p>
            <a:r>
              <a:rPr lang="en-US" sz="1600" dirty="0">
                <a:solidFill>
                  <a:srgbClr val="FF0000"/>
                </a:solidFill>
              </a:rPr>
              <a:t>28,458 ppt</a:t>
            </a:r>
          </a:p>
        </p:txBody>
      </p:sp>
      <p:sp>
        <p:nvSpPr>
          <p:cNvPr id="7" name="TextBox 6">
            <a:extLst>
              <a:ext uri="{FF2B5EF4-FFF2-40B4-BE49-F238E27FC236}">
                <a16:creationId xmlns:a16="http://schemas.microsoft.com/office/drawing/2014/main" id="{5C75D5C4-1CC3-523A-6AF9-8CFBAF3017DB}"/>
              </a:ext>
            </a:extLst>
          </p:cNvPr>
          <p:cNvSpPr txBox="1"/>
          <p:nvPr/>
        </p:nvSpPr>
        <p:spPr>
          <a:xfrm>
            <a:off x="7632800" y="2021831"/>
            <a:ext cx="982064" cy="338554"/>
          </a:xfrm>
          <a:prstGeom prst="rect">
            <a:avLst/>
          </a:prstGeom>
          <a:solidFill>
            <a:srgbClr val="FFFF00"/>
          </a:solidFill>
        </p:spPr>
        <p:txBody>
          <a:bodyPr wrap="none" rtlCol="0">
            <a:spAutoFit/>
          </a:bodyPr>
          <a:lstStyle/>
          <a:p>
            <a:r>
              <a:rPr lang="en-US" sz="1600" dirty="0">
                <a:solidFill>
                  <a:srgbClr val="FF0000"/>
                </a:solidFill>
              </a:rPr>
              <a:t>3,201 ppt</a:t>
            </a:r>
          </a:p>
        </p:txBody>
      </p:sp>
      <p:sp>
        <p:nvSpPr>
          <p:cNvPr id="8" name="TextBox 7">
            <a:extLst>
              <a:ext uri="{FF2B5EF4-FFF2-40B4-BE49-F238E27FC236}">
                <a16:creationId xmlns:a16="http://schemas.microsoft.com/office/drawing/2014/main" id="{61094610-4B9C-AF51-D7A3-507B0B6FFD1D}"/>
              </a:ext>
            </a:extLst>
          </p:cNvPr>
          <p:cNvSpPr txBox="1"/>
          <p:nvPr/>
        </p:nvSpPr>
        <p:spPr>
          <a:xfrm>
            <a:off x="144957" y="79680"/>
            <a:ext cx="3895414" cy="954107"/>
          </a:xfrm>
          <a:prstGeom prst="rect">
            <a:avLst/>
          </a:prstGeom>
          <a:solidFill>
            <a:schemeClr val="bg1"/>
          </a:solidFill>
        </p:spPr>
        <p:txBody>
          <a:bodyPr wrap="square" rtlCol="0">
            <a:spAutoFit/>
          </a:bodyPr>
          <a:lstStyle/>
          <a:p>
            <a:r>
              <a:rPr lang="en-US" sz="2800" dirty="0"/>
              <a:t>Levels in and around the Firefighting Academy</a:t>
            </a:r>
          </a:p>
        </p:txBody>
      </p:sp>
      <p:sp>
        <p:nvSpPr>
          <p:cNvPr id="9" name="TextBox 8">
            <a:extLst>
              <a:ext uri="{FF2B5EF4-FFF2-40B4-BE49-F238E27FC236}">
                <a16:creationId xmlns:a16="http://schemas.microsoft.com/office/drawing/2014/main" id="{462DA383-2161-A254-026B-673325F81CA6}"/>
              </a:ext>
            </a:extLst>
          </p:cNvPr>
          <p:cNvSpPr txBox="1"/>
          <p:nvPr/>
        </p:nvSpPr>
        <p:spPr>
          <a:xfrm>
            <a:off x="4890742" y="6375482"/>
            <a:ext cx="1496115" cy="369332"/>
          </a:xfrm>
          <a:prstGeom prst="rect">
            <a:avLst/>
          </a:prstGeom>
          <a:noFill/>
        </p:spPr>
        <p:txBody>
          <a:bodyPr wrap="none" rtlCol="0">
            <a:spAutoFit/>
          </a:bodyPr>
          <a:lstStyle/>
          <a:p>
            <a:r>
              <a:rPr lang="en-US" dirty="0">
                <a:solidFill>
                  <a:schemeClr val="bg1"/>
                </a:solidFill>
              </a:rPr>
              <a:t>DEP Figure 7A</a:t>
            </a:r>
          </a:p>
        </p:txBody>
      </p:sp>
      <p:sp>
        <p:nvSpPr>
          <p:cNvPr id="11" name="TextBox 10">
            <a:extLst>
              <a:ext uri="{FF2B5EF4-FFF2-40B4-BE49-F238E27FC236}">
                <a16:creationId xmlns:a16="http://schemas.microsoft.com/office/drawing/2014/main" id="{F437DB14-97E6-57FB-5BED-EC2EA3CB4536}"/>
              </a:ext>
            </a:extLst>
          </p:cNvPr>
          <p:cNvSpPr txBox="1"/>
          <p:nvPr/>
        </p:nvSpPr>
        <p:spPr>
          <a:xfrm>
            <a:off x="0" y="5824213"/>
            <a:ext cx="4976037" cy="954107"/>
          </a:xfrm>
          <a:prstGeom prst="rect">
            <a:avLst/>
          </a:prstGeom>
          <a:noFill/>
        </p:spPr>
        <p:txBody>
          <a:bodyPr wrap="square">
            <a:spAutoFit/>
          </a:bodyPr>
          <a:lstStyle/>
          <a:p>
            <a:r>
              <a:rPr lang="en-US" sz="1400" dirty="0">
                <a:solidFill>
                  <a:schemeClr val="bg1"/>
                </a:solidFill>
              </a:rPr>
              <a:t>Immediate Response Action Status Report No. 7, MA DFS Firefighting Academy, 664 Sudbury Road, Stow MA.  Release Tracking Number 2-21045.  </a:t>
            </a:r>
            <a:r>
              <a:rPr lang="en-US" sz="1400" i="1" dirty="0">
                <a:solidFill>
                  <a:schemeClr val="bg1"/>
                </a:solidFill>
              </a:rPr>
              <a:t>MA Department of Environmental Protection, February 27, 2023.  Prepared by GZA</a:t>
            </a:r>
          </a:p>
        </p:txBody>
      </p:sp>
    </p:spTree>
    <p:extLst>
      <p:ext uri="{BB962C8B-B14F-4D97-AF65-F5344CB8AC3E}">
        <p14:creationId xmlns:p14="http://schemas.microsoft.com/office/powerpoint/2010/main" val="2842277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C1B053C-56A1-E4E9-0AF5-ACD304128875}"/>
              </a:ext>
            </a:extLst>
          </p:cNvPr>
          <p:cNvPicPr>
            <a:picLocks noChangeAspect="1"/>
          </p:cNvPicPr>
          <p:nvPr/>
        </p:nvPicPr>
        <p:blipFill>
          <a:blip r:embed="rId2"/>
          <a:stretch>
            <a:fillRect/>
          </a:stretch>
        </p:blipFill>
        <p:spPr>
          <a:xfrm>
            <a:off x="619035" y="1209322"/>
            <a:ext cx="6472000" cy="5191478"/>
          </a:xfrm>
          <a:prstGeom prst="rect">
            <a:avLst/>
          </a:prstGeom>
        </p:spPr>
      </p:pic>
      <p:sp>
        <p:nvSpPr>
          <p:cNvPr id="6" name="TextBox 5">
            <a:extLst>
              <a:ext uri="{FF2B5EF4-FFF2-40B4-BE49-F238E27FC236}">
                <a16:creationId xmlns:a16="http://schemas.microsoft.com/office/drawing/2014/main" id="{4D134738-FEF3-1378-A6A3-BBAFEDC8CE9A}"/>
              </a:ext>
            </a:extLst>
          </p:cNvPr>
          <p:cNvSpPr txBox="1"/>
          <p:nvPr/>
        </p:nvSpPr>
        <p:spPr>
          <a:xfrm>
            <a:off x="8453848" y="1087914"/>
            <a:ext cx="2368790" cy="355482"/>
          </a:xfrm>
          <a:prstGeom prst="rect">
            <a:avLst/>
          </a:prstGeom>
          <a:noFill/>
        </p:spPr>
        <p:txBody>
          <a:bodyPr wrap="none" rtlCol="0">
            <a:spAutoFit/>
          </a:bodyPr>
          <a:lstStyle/>
          <a:p>
            <a:pPr defTabSz="868680">
              <a:spcAft>
                <a:spcPts val="600"/>
              </a:spcAft>
            </a:pPr>
            <a:r>
              <a:rPr lang="en-US" sz="1710" kern="1200" dirty="0">
                <a:solidFill>
                  <a:schemeClr val="bg1"/>
                </a:solidFill>
                <a:latin typeface="+mn-lt"/>
                <a:ea typeface="+mn-ea"/>
                <a:cs typeface="+mn-cs"/>
              </a:rPr>
              <a:t>DEP Figure 2 and Table 5</a:t>
            </a:r>
            <a:endParaRPr lang="en-US" dirty="0">
              <a:solidFill>
                <a:schemeClr val="bg1"/>
              </a:solidFill>
            </a:endParaRPr>
          </a:p>
        </p:txBody>
      </p:sp>
      <p:pic>
        <p:nvPicPr>
          <p:cNvPr id="9" name="Picture 8">
            <a:extLst>
              <a:ext uri="{FF2B5EF4-FFF2-40B4-BE49-F238E27FC236}">
                <a16:creationId xmlns:a16="http://schemas.microsoft.com/office/drawing/2014/main" id="{3D31FF9B-222F-9296-59F7-1E322FEE42B0}"/>
              </a:ext>
            </a:extLst>
          </p:cNvPr>
          <p:cNvPicPr>
            <a:picLocks noChangeAspect="1"/>
          </p:cNvPicPr>
          <p:nvPr/>
        </p:nvPicPr>
        <p:blipFill>
          <a:blip r:embed="rId3"/>
          <a:stretch>
            <a:fillRect/>
          </a:stretch>
        </p:blipFill>
        <p:spPr>
          <a:xfrm>
            <a:off x="7716183" y="1782811"/>
            <a:ext cx="3856782" cy="4617989"/>
          </a:xfrm>
          <a:prstGeom prst="rect">
            <a:avLst/>
          </a:prstGeom>
          <a:ln w="31750">
            <a:solidFill>
              <a:schemeClr val="accent4"/>
            </a:solidFill>
          </a:ln>
        </p:spPr>
      </p:pic>
      <p:sp>
        <p:nvSpPr>
          <p:cNvPr id="10" name="Rectangle 9">
            <a:extLst>
              <a:ext uri="{FF2B5EF4-FFF2-40B4-BE49-F238E27FC236}">
                <a16:creationId xmlns:a16="http://schemas.microsoft.com/office/drawing/2014/main" id="{18563989-710B-E7DE-3DEC-BB91F0A7D803}"/>
              </a:ext>
            </a:extLst>
          </p:cNvPr>
          <p:cNvSpPr/>
          <p:nvPr/>
        </p:nvSpPr>
        <p:spPr>
          <a:xfrm>
            <a:off x="3439920" y="3398103"/>
            <a:ext cx="820793" cy="924572"/>
          </a:xfrm>
          <a:prstGeom prst="rect">
            <a:avLst/>
          </a:prstGeom>
          <a:no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A5336D24-F823-EE5D-89A1-EB5F27289114}"/>
              </a:ext>
            </a:extLst>
          </p:cNvPr>
          <p:cNvCxnSpPr/>
          <p:nvPr/>
        </p:nvCxnSpPr>
        <p:spPr>
          <a:xfrm flipV="1">
            <a:off x="3439920" y="1782811"/>
            <a:ext cx="4276263" cy="1615292"/>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B23DB6A-4A11-AECF-4B56-96BE16855549}"/>
              </a:ext>
            </a:extLst>
          </p:cNvPr>
          <p:cNvCxnSpPr/>
          <p:nvPr/>
        </p:nvCxnSpPr>
        <p:spPr>
          <a:xfrm>
            <a:off x="3439920" y="4322675"/>
            <a:ext cx="4276263" cy="2078125"/>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942A404-8EB2-428F-9C20-D470999633EE}"/>
              </a:ext>
            </a:extLst>
          </p:cNvPr>
          <p:cNvSpPr txBox="1"/>
          <p:nvPr/>
        </p:nvSpPr>
        <p:spPr>
          <a:xfrm>
            <a:off x="1967904" y="1662291"/>
            <a:ext cx="1251492" cy="324855"/>
          </a:xfrm>
          <a:prstGeom prst="rect">
            <a:avLst/>
          </a:prstGeom>
          <a:solidFill>
            <a:schemeClr val="bg1"/>
          </a:solidFill>
        </p:spPr>
        <p:txBody>
          <a:bodyPr wrap="none" rtlCol="0">
            <a:spAutoFit/>
          </a:bodyPr>
          <a:lstStyle/>
          <a:p>
            <a:pPr defTabSz="868680">
              <a:spcAft>
                <a:spcPts val="600"/>
              </a:spcAft>
            </a:pPr>
            <a:r>
              <a:rPr lang="en-US" sz="1520" kern="1200" dirty="0">
                <a:solidFill>
                  <a:srgbClr val="0070C0"/>
                </a:solidFill>
                <a:latin typeface="+mn-lt"/>
                <a:ea typeface="+mn-ea"/>
                <a:cs typeface="+mn-cs"/>
              </a:rPr>
              <a:t>12.1-13.1 ppt</a:t>
            </a:r>
            <a:endParaRPr lang="en-US" sz="1600" dirty="0">
              <a:solidFill>
                <a:srgbClr val="0070C0"/>
              </a:solidFill>
            </a:endParaRPr>
          </a:p>
        </p:txBody>
      </p:sp>
      <p:sp>
        <p:nvSpPr>
          <p:cNvPr id="17" name="TextBox 16">
            <a:extLst>
              <a:ext uri="{FF2B5EF4-FFF2-40B4-BE49-F238E27FC236}">
                <a16:creationId xmlns:a16="http://schemas.microsoft.com/office/drawing/2014/main" id="{04FE67B1-3CCC-1D99-C435-88E26FCB0420}"/>
              </a:ext>
            </a:extLst>
          </p:cNvPr>
          <p:cNvSpPr txBox="1"/>
          <p:nvPr/>
        </p:nvSpPr>
        <p:spPr>
          <a:xfrm>
            <a:off x="8666578" y="4903009"/>
            <a:ext cx="1251492" cy="324855"/>
          </a:xfrm>
          <a:prstGeom prst="rect">
            <a:avLst/>
          </a:prstGeom>
          <a:solidFill>
            <a:schemeClr val="bg1"/>
          </a:solidFill>
        </p:spPr>
        <p:txBody>
          <a:bodyPr wrap="none" rtlCol="0">
            <a:spAutoFit/>
          </a:bodyPr>
          <a:lstStyle/>
          <a:p>
            <a:pPr defTabSz="868680">
              <a:spcAft>
                <a:spcPts val="600"/>
              </a:spcAft>
            </a:pPr>
            <a:r>
              <a:rPr lang="en-US" sz="1520" kern="1200" dirty="0">
                <a:solidFill>
                  <a:srgbClr val="0070C0"/>
                </a:solidFill>
                <a:latin typeface="+mn-lt"/>
                <a:ea typeface="+mn-ea"/>
                <a:cs typeface="+mn-cs"/>
              </a:rPr>
              <a:t>10.4-14.9 ppt</a:t>
            </a:r>
            <a:endParaRPr lang="en-US" sz="1600" dirty="0">
              <a:solidFill>
                <a:srgbClr val="0070C0"/>
              </a:solidFill>
            </a:endParaRPr>
          </a:p>
        </p:txBody>
      </p:sp>
      <p:sp>
        <p:nvSpPr>
          <p:cNvPr id="18" name="TextBox 17">
            <a:extLst>
              <a:ext uri="{FF2B5EF4-FFF2-40B4-BE49-F238E27FC236}">
                <a16:creationId xmlns:a16="http://schemas.microsoft.com/office/drawing/2014/main" id="{F0933597-824E-8A5F-BB8F-BE9AC3596696}"/>
              </a:ext>
            </a:extLst>
          </p:cNvPr>
          <p:cNvSpPr txBox="1"/>
          <p:nvPr/>
        </p:nvSpPr>
        <p:spPr>
          <a:xfrm>
            <a:off x="9911920" y="2428030"/>
            <a:ext cx="1251492" cy="324855"/>
          </a:xfrm>
          <a:prstGeom prst="rect">
            <a:avLst/>
          </a:prstGeom>
          <a:solidFill>
            <a:schemeClr val="bg1"/>
          </a:solidFill>
        </p:spPr>
        <p:txBody>
          <a:bodyPr wrap="none" rtlCol="0">
            <a:spAutoFit/>
          </a:bodyPr>
          <a:lstStyle/>
          <a:p>
            <a:pPr defTabSz="868680">
              <a:spcAft>
                <a:spcPts val="600"/>
              </a:spcAft>
            </a:pPr>
            <a:r>
              <a:rPr lang="en-US" sz="1520" kern="1200" dirty="0">
                <a:solidFill>
                  <a:srgbClr val="0070C0"/>
                </a:solidFill>
                <a:latin typeface="+mn-lt"/>
                <a:ea typeface="+mn-ea"/>
                <a:cs typeface="+mn-cs"/>
              </a:rPr>
              <a:t>10.5-13.9 ppt</a:t>
            </a:r>
            <a:endParaRPr lang="en-US" sz="1600" dirty="0">
              <a:solidFill>
                <a:srgbClr val="0070C0"/>
              </a:solidFill>
            </a:endParaRPr>
          </a:p>
        </p:txBody>
      </p:sp>
      <p:sp>
        <p:nvSpPr>
          <p:cNvPr id="19" name="TextBox 18">
            <a:extLst>
              <a:ext uri="{FF2B5EF4-FFF2-40B4-BE49-F238E27FC236}">
                <a16:creationId xmlns:a16="http://schemas.microsoft.com/office/drawing/2014/main" id="{F88C9480-A3C5-756A-5A5B-FFC4FFE2527F}"/>
              </a:ext>
            </a:extLst>
          </p:cNvPr>
          <p:cNvSpPr txBox="1"/>
          <p:nvPr/>
        </p:nvSpPr>
        <p:spPr>
          <a:xfrm>
            <a:off x="7828102" y="3078220"/>
            <a:ext cx="1251492" cy="324855"/>
          </a:xfrm>
          <a:prstGeom prst="rect">
            <a:avLst/>
          </a:prstGeom>
          <a:solidFill>
            <a:schemeClr val="bg1"/>
          </a:solidFill>
        </p:spPr>
        <p:txBody>
          <a:bodyPr wrap="none" rtlCol="0">
            <a:spAutoFit/>
          </a:bodyPr>
          <a:lstStyle/>
          <a:p>
            <a:pPr defTabSz="868680">
              <a:spcAft>
                <a:spcPts val="600"/>
              </a:spcAft>
            </a:pPr>
            <a:r>
              <a:rPr lang="en-US" sz="1520" kern="1200" dirty="0">
                <a:solidFill>
                  <a:srgbClr val="0070C0"/>
                </a:solidFill>
                <a:latin typeface="+mn-lt"/>
                <a:ea typeface="+mn-ea"/>
                <a:cs typeface="+mn-cs"/>
              </a:rPr>
              <a:t>12.3-14.8 ppt</a:t>
            </a:r>
            <a:endParaRPr lang="en-US" sz="1600" dirty="0">
              <a:solidFill>
                <a:srgbClr val="0070C0"/>
              </a:solidFill>
            </a:endParaRPr>
          </a:p>
        </p:txBody>
      </p:sp>
      <p:sp>
        <p:nvSpPr>
          <p:cNvPr id="20" name="TextBox 19">
            <a:extLst>
              <a:ext uri="{FF2B5EF4-FFF2-40B4-BE49-F238E27FC236}">
                <a16:creationId xmlns:a16="http://schemas.microsoft.com/office/drawing/2014/main" id="{C69A2B76-7E98-ED10-8083-F06733969306}"/>
              </a:ext>
            </a:extLst>
          </p:cNvPr>
          <p:cNvSpPr txBox="1"/>
          <p:nvPr/>
        </p:nvSpPr>
        <p:spPr>
          <a:xfrm>
            <a:off x="1155112" y="3926040"/>
            <a:ext cx="1251492" cy="324855"/>
          </a:xfrm>
          <a:prstGeom prst="rect">
            <a:avLst/>
          </a:prstGeom>
          <a:solidFill>
            <a:schemeClr val="bg1"/>
          </a:solidFill>
        </p:spPr>
        <p:txBody>
          <a:bodyPr wrap="none" rtlCol="0">
            <a:spAutoFit/>
          </a:bodyPr>
          <a:lstStyle/>
          <a:p>
            <a:pPr defTabSz="868680">
              <a:spcAft>
                <a:spcPts val="600"/>
              </a:spcAft>
            </a:pPr>
            <a:r>
              <a:rPr lang="en-US" sz="1520" kern="1200" dirty="0">
                <a:solidFill>
                  <a:srgbClr val="0070C0"/>
                </a:solidFill>
                <a:latin typeface="+mn-lt"/>
                <a:ea typeface="+mn-ea"/>
                <a:cs typeface="+mn-cs"/>
              </a:rPr>
              <a:t>11.9-14.4 ppt</a:t>
            </a:r>
            <a:endParaRPr lang="en-US" sz="1600" dirty="0">
              <a:solidFill>
                <a:srgbClr val="0070C0"/>
              </a:solidFill>
            </a:endParaRPr>
          </a:p>
        </p:txBody>
      </p:sp>
      <p:sp>
        <p:nvSpPr>
          <p:cNvPr id="21" name="TextBox 20">
            <a:extLst>
              <a:ext uri="{FF2B5EF4-FFF2-40B4-BE49-F238E27FC236}">
                <a16:creationId xmlns:a16="http://schemas.microsoft.com/office/drawing/2014/main" id="{38342309-377B-A2CE-E2F0-367D83466530}"/>
              </a:ext>
            </a:extLst>
          </p:cNvPr>
          <p:cNvSpPr txBox="1"/>
          <p:nvPr/>
        </p:nvSpPr>
        <p:spPr>
          <a:xfrm>
            <a:off x="990011" y="3235676"/>
            <a:ext cx="1251492" cy="324855"/>
          </a:xfrm>
          <a:prstGeom prst="rect">
            <a:avLst/>
          </a:prstGeom>
          <a:solidFill>
            <a:schemeClr val="bg1"/>
          </a:solidFill>
        </p:spPr>
        <p:txBody>
          <a:bodyPr wrap="none" rtlCol="0">
            <a:spAutoFit/>
          </a:bodyPr>
          <a:lstStyle/>
          <a:p>
            <a:pPr defTabSz="868680">
              <a:spcAft>
                <a:spcPts val="600"/>
              </a:spcAft>
            </a:pPr>
            <a:r>
              <a:rPr lang="en-US" sz="1520" kern="1200" dirty="0">
                <a:solidFill>
                  <a:srgbClr val="0070C0"/>
                </a:solidFill>
                <a:latin typeface="+mn-lt"/>
                <a:ea typeface="+mn-ea"/>
                <a:cs typeface="+mn-cs"/>
              </a:rPr>
              <a:t>12.7-13.7 ppt</a:t>
            </a:r>
            <a:endParaRPr lang="en-US" sz="1600" dirty="0">
              <a:solidFill>
                <a:srgbClr val="0070C0"/>
              </a:solidFill>
            </a:endParaRPr>
          </a:p>
        </p:txBody>
      </p:sp>
      <p:sp>
        <p:nvSpPr>
          <p:cNvPr id="22" name="TextBox 21">
            <a:extLst>
              <a:ext uri="{FF2B5EF4-FFF2-40B4-BE49-F238E27FC236}">
                <a16:creationId xmlns:a16="http://schemas.microsoft.com/office/drawing/2014/main" id="{9BF03985-4A75-5B36-3F1B-FF262AD1F280}"/>
              </a:ext>
            </a:extLst>
          </p:cNvPr>
          <p:cNvSpPr txBox="1"/>
          <p:nvPr/>
        </p:nvSpPr>
        <p:spPr>
          <a:xfrm>
            <a:off x="9803424" y="3932918"/>
            <a:ext cx="1251492" cy="324855"/>
          </a:xfrm>
          <a:prstGeom prst="rect">
            <a:avLst/>
          </a:prstGeom>
          <a:solidFill>
            <a:srgbClr val="FFFF00"/>
          </a:solidFill>
        </p:spPr>
        <p:txBody>
          <a:bodyPr wrap="none" rtlCol="0">
            <a:spAutoFit/>
          </a:bodyPr>
          <a:lstStyle/>
          <a:p>
            <a:pPr defTabSz="868680">
              <a:spcAft>
                <a:spcPts val="600"/>
              </a:spcAft>
            </a:pPr>
            <a:r>
              <a:rPr lang="en-US" sz="1520" kern="1200" dirty="0">
                <a:solidFill>
                  <a:srgbClr val="FF0000"/>
                </a:solidFill>
                <a:latin typeface="+mn-lt"/>
                <a:ea typeface="+mn-ea"/>
                <a:cs typeface="+mn-cs"/>
              </a:rPr>
              <a:t>21.3-86.3</a:t>
            </a:r>
            <a:r>
              <a:rPr lang="en-US" sz="1520" kern="1200" dirty="0">
                <a:solidFill>
                  <a:srgbClr val="0070C0"/>
                </a:solidFill>
                <a:latin typeface="+mn-lt"/>
                <a:ea typeface="+mn-ea"/>
                <a:cs typeface="+mn-cs"/>
              </a:rPr>
              <a:t> ppt</a:t>
            </a:r>
            <a:endParaRPr lang="en-US" sz="1600" dirty="0">
              <a:solidFill>
                <a:srgbClr val="0070C0"/>
              </a:solidFill>
            </a:endParaRPr>
          </a:p>
        </p:txBody>
      </p:sp>
      <p:sp>
        <p:nvSpPr>
          <p:cNvPr id="23" name="TextBox 22">
            <a:extLst>
              <a:ext uri="{FF2B5EF4-FFF2-40B4-BE49-F238E27FC236}">
                <a16:creationId xmlns:a16="http://schemas.microsoft.com/office/drawing/2014/main" id="{7A8BCF1E-4C2E-4EDD-EBD9-F6C0E1D0C898}"/>
              </a:ext>
            </a:extLst>
          </p:cNvPr>
          <p:cNvSpPr txBox="1"/>
          <p:nvPr/>
        </p:nvSpPr>
        <p:spPr>
          <a:xfrm>
            <a:off x="667724" y="1337437"/>
            <a:ext cx="1251492" cy="324855"/>
          </a:xfrm>
          <a:prstGeom prst="rect">
            <a:avLst/>
          </a:prstGeom>
          <a:solidFill>
            <a:srgbClr val="FFFF00"/>
          </a:solidFill>
        </p:spPr>
        <p:txBody>
          <a:bodyPr wrap="none" rtlCol="0">
            <a:spAutoFit/>
          </a:bodyPr>
          <a:lstStyle/>
          <a:p>
            <a:pPr defTabSz="868680">
              <a:spcAft>
                <a:spcPts val="600"/>
              </a:spcAft>
            </a:pPr>
            <a:r>
              <a:rPr lang="en-US" sz="1520" kern="1200" dirty="0">
                <a:solidFill>
                  <a:srgbClr val="0070C0"/>
                </a:solidFill>
                <a:latin typeface="+mn-lt"/>
                <a:ea typeface="+mn-ea"/>
                <a:cs typeface="+mn-cs"/>
              </a:rPr>
              <a:t>12.9-</a:t>
            </a:r>
            <a:r>
              <a:rPr lang="en-US" sz="1520" kern="1200" dirty="0">
                <a:solidFill>
                  <a:srgbClr val="FF0000"/>
                </a:solidFill>
                <a:latin typeface="+mn-lt"/>
                <a:ea typeface="+mn-ea"/>
                <a:cs typeface="+mn-cs"/>
              </a:rPr>
              <a:t>25.4</a:t>
            </a:r>
            <a:r>
              <a:rPr lang="en-US" sz="1520" kern="1200" dirty="0">
                <a:solidFill>
                  <a:srgbClr val="0070C0"/>
                </a:solidFill>
                <a:latin typeface="+mn-lt"/>
                <a:ea typeface="+mn-ea"/>
                <a:cs typeface="+mn-cs"/>
              </a:rPr>
              <a:t> ppt</a:t>
            </a:r>
            <a:endParaRPr lang="en-US" sz="1600" dirty="0">
              <a:solidFill>
                <a:srgbClr val="0070C0"/>
              </a:solidFill>
            </a:endParaRPr>
          </a:p>
        </p:txBody>
      </p:sp>
      <p:sp>
        <p:nvSpPr>
          <p:cNvPr id="25" name="Callout: Bent Line with Accent Bar 24">
            <a:extLst>
              <a:ext uri="{FF2B5EF4-FFF2-40B4-BE49-F238E27FC236}">
                <a16:creationId xmlns:a16="http://schemas.microsoft.com/office/drawing/2014/main" id="{ECE798CE-2CAC-5FD8-5F63-AA285A252688}"/>
              </a:ext>
            </a:extLst>
          </p:cNvPr>
          <p:cNvSpPr/>
          <p:nvPr/>
        </p:nvSpPr>
        <p:spPr>
          <a:xfrm>
            <a:off x="1919216" y="1028990"/>
            <a:ext cx="1016619" cy="244390"/>
          </a:xfrm>
          <a:prstGeom prst="accentCallout2">
            <a:avLst>
              <a:gd name="adj1" fmla="val 18750"/>
              <a:gd name="adj2" fmla="val -8333"/>
              <a:gd name="adj3" fmla="val 18750"/>
              <a:gd name="adj4" fmla="val -16667"/>
              <a:gd name="adj5" fmla="val 152880"/>
              <a:gd name="adj6" fmla="val -480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68680">
              <a:spcAft>
                <a:spcPts val="600"/>
              </a:spcAft>
            </a:pPr>
            <a:r>
              <a:rPr lang="en-US" sz="1140" kern="1200" dirty="0">
                <a:solidFill>
                  <a:schemeClr val="tx1"/>
                </a:solidFill>
                <a:latin typeface="+mn-lt"/>
                <a:ea typeface="+mn-ea"/>
                <a:cs typeface="+mn-cs"/>
              </a:rPr>
              <a:t>(25.4 in 2021)</a:t>
            </a:r>
            <a:endParaRPr lang="en-US" sz="1200" dirty="0">
              <a:solidFill>
                <a:schemeClr val="tx1"/>
              </a:solidFill>
            </a:endParaRPr>
          </a:p>
        </p:txBody>
      </p:sp>
      <p:sp>
        <p:nvSpPr>
          <p:cNvPr id="2" name="Rectangle 1">
            <a:extLst>
              <a:ext uri="{FF2B5EF4-FFF2-40B4-BE49-F238E27FC236}">
                <a16:creationId xmlns:a16="http://schemas.microsoft.com/office/drawing/2014/main" id="{27D8549B-0891-DE07-B51A-515A6714EDE2}"/>
              </a:ext>
            </a:extLst>
          </p:cNvPr>
          <p:cNvSpPr/>
          <p:nvPr/>
        </p:nvSpPr>
        <p:spPr>
          <a:xfrm>
            <a:off x="5831541" y="457199"/>
            <a:ext cx="1259494" cy="401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8680">
              <a:spcAft>
                <a:spcPts val="600"/>
              </a:spcAft>
            </a:pPr>
            <a:r>
              <a:rPr lang="en-US" sz="1710" kern="1200" dirty="0">
                <a:solidFill>
                  <a:schemeClr val="lt1"/>
                </a:solidFill>
                <a:latin typeface="+mn-lt"/>
                <a:ea typeface="+mn-ea"/>
                <a:cs typeface="+mn-cs"/>
              </a:rPr>
              <a:t>2021-2022</a:t>
            </a:r>
            <a:endParaRPr lang="en-US" dirty="0"/>
          </a:p>
        </p:txBody>
      </p:sp>
      <p:sp>
        <p:nvSpPr>
          <p:cNvPr id="3" name="TextBox 2">
            <a:extLst>
              <a:ext uri="{FF2B5EF4-FFF2-40B4-BE49-F238E27FC236}">
                <a16:creationId xmlns:a16="http://schemas.microsoft.com/office/drawing/2014/main" id="{FACEE79E-D1B9-CE8A-B267-4B4DBDE679DD}"/>
              </a:ext>
            </a:extLst>
          </p:cNvPr>
          <p:cNvSpPr txBox="1"/>
          <p:nvPr/>
        </p:nvSpPr>
        <p:spPr>
          <a:xfrm>
            <a:off x="144957" y="79680"/>
            <a:ext cx="3895414" cy="523220"/>
          </a:xfrm>
          <a:prstGeom prst="rect">
            <a:avLst/>
          </a:prstGeom>
          <a:solidFill>
            <a:schemeClr val="bg1"/>
          </a:solidFill>
        </p:spPr>
        <p:txBody>
          <a:bodyPr wrap="square" rtlCol="0">
            <a:spAutoFit/>
          </a:bodyPr>
          <a:lstStyle/>
          <a:p>
            <a:r>
              <a:rPr lang="en-US" sz="2800" dirty="0"/>
              <a:t>PFAS Levels in Lake Boon</a:t>
            </a:r>
          </a:p>
        </p:txBody>
      </p:sp>
      <p:sp>
        <p:nvSpPr>
          <p:cNvPr id="4" name="TextBox 3">
            <a:extLst>
              <a:ext uri="{FF2B5EF4-FFF2-40B4-BE49-F238E27FC236}">
                <a16:creationId xmlns:a16="http://schemas.microsoft.com/office/drawing/2014/main" id="{9EB34807-0EAD-636B-D657-334F60E88011}"/>
              </a:ext>
            </a:extLst>
          </p:cNvPr>
          <p:cNvSpPr txBox="1"/>
          <p:nvPr/>
        </p:nvSpPr>
        <p:spPr>
          <a:xfrm>
            <a:off x="7564444" y="119461"/>
            <a:ext cx="4976037" cy="954107"/>
          </a:xfrm>
          <a:prstGeom prst="rect">
            <a:avLst/>
          </a:prstGeom>
          <a:noFill/>
        </p:spPr>
        <p:txBody>
          <a:bodyPr wrap="square">
            <a:spAutoFit/>
          </a:bodyPr>
          <a:lstStyle/>
          <a:p>
            <a:r>
              <a:rPr lang="en-US" sz="1400" dirty="0">
                <a:solidFill>
                  <a:schemeClr val="bg1"/>
                </a:solidFill>
              </a:rPr>
              <a:t>Immediate Response Action Status Report No. 7, MA DFS Firefighting Academy, 664 Sudbury Road, Stow MA.  Release Tracking Number 2-21045.  </a:t>
            </a:r>
            <a:r>
              <a:rPr lang="en-US" sz="1400" i="1" dirty="0">
                <a:solidFill>
                  <a:schemeClr val="bg1"/>
                </a:solidFill>
              </a:rPr>
              <a:t>MA Department of Environmental Protection, February 27, 2023.  Prepared by GZA</a:t>
            </a:r>
          </a:p>
        </p:txBody>
      </p:sp>
    </p:spTree>
    <p:extLst>
      <p:ext uri="{BB962C8B-B14F-4D97-AF65-F5344CB8AC3E}">
        <p14:creationId xmlns:p14="http://schemas.microsoft.com/office/powerpoint/2010/main" val="4624728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11260C-6079-C82C-FD8E-50CC5D8C3FAD}"/>
              </a:ext>
            </a:extLst>
          </p:cNvPr>
          <p:cNvPicPr>
            <a:picLocks noChangeAspect="1"/>
          </p:cNvPicPr>
          <p:nvPr/>
        </p:nvPicPr>
        <p:blipFill>
          <a:blip r:embed="rId2"/>
          <a:stretch>
            <a:fillRect/>
          </a:stretch>
        </p:blipFill>
        <p:spPr>
          <a:xfrm>
            <a:off x="0" y="0"/>
            <a:ext cx="5535561" cy="2513343"/>
          </a:xfrm>
          <a:prstGeom prst="rect">
            <a:avLst/>
          </a:prstGeom>
        </p:spPr>
      </p:pic>
      <p:sp>
        <p:nvSpPr>
          <p:cNvPr id="5" name="TextBox 4">
            <a:extLst>
              <a:ext uri="{FF2B5EF4-FFF2-40B4-BE49-F238E27FC236}">
                <a16:creationId xmlns:a16="http://schemas.microsoft.com/office/drawing/2014/main" id="{AA2B3642-6D8F-0221-F57D-45066040536F}"/>
              </a:ext>
            </a:extLst>
          </p:cNvPr>
          <p:cNvSpPr txBox="1"/>
          <p:nvPr/>
        </p:nvSpPr>
        <p:spPr>
          <a:xfrm>
            <a:off x="0" y="1141120"/>
            <a:ext cx="317716" cy="369332"/>
          </a:xfrm>
          <a:prstGeom prst="rect">
            <a:avLst/>
          </a:prstGeom>
          <a:noFill/>
        </p:spPr>
        <p:txBody>
          <a:bodyPr wrap="none" rtlCol="0">
            <a:spAutoFit/>
          </a:bodyPr>
          <a:lstStyle/>
          <a:p>
            <a:r>
              <a:rPr lang="en-US" dirty="0">
                <a:solidFill>
                  <a:srgbClr val="FF0000"/>
                </a:solidFill>
              </a:rPr>
              <a:t>A</a:t>
            </a:r>
          </a:p>
        </p:txBody>
      </p:sp>
      <p:sp>
        <p:nvSpPr>
          <p:cNvPr id="6" name="TextBox 5">
            <a:extLst>
              <a:ext uri="{FF2B5EF4-FFF2-40B4-BE49-F238E27FC236}">
                <a16:creationId xmlns:a16="http://schemas.microsoft.com/office/drawing/2014/main" id="{F35CE285-F7CE-638E-FBC7-DE721C58D976}"/>
              </a:ext>
            </a:extLst>
          </p:cNvPr>
          <p:cNvSpPr txBox="1"/>
          <p:nvPr/>
        </p:nvSpPr>
        <p:spPr>
          <a:xfrm>
            <a:off x="5296503" y="1141120"/>
            <a:ext cx="317716" cy="369332"/>
          </a:xfrm>
          <a:prstGeom prst="rect">
            <a:avLst/>
          </a:prstGeom>
          <a:noFill/>
        </p:spPr>
        <p:txBody>
          <a:bodyPr wrap="none" rtlCol="0">
            <a:spAutoFit/>
          </a:bodyPr>
          <a:lstStyle/>
          <a:p>
            <a:r>
              <a:rPr lang="en-US" dirty="0">
                <a:solidFill>
                  <a:srgbClr val="FF0000"/>
                </a:solidFill>
              </a:rPr>
              <a:t>A</a:t>
            </a:r>
          </a:p>
        </p:txBody>
      </p:sp>
      <p:cxnSp>
        <p:nvCxnSpPr>
          <p:cNvPr id="10" name="Straight Connector 9">
            <a:extLst>
              <a:ext uri="{FF2B5EF4-FFF2-40B4-BE49-F238E27FC236}">
                <a16:creationId xmlns:a16="http://schemas.microsoft.com/office/drawing/2014/main" id="{A0FB50DF-E68D-BEB9-C5CD-FE743E01A470}"/>
              </a:ext>
            </a:extLst>
          </p:cNvPr>
          <p:cNvCxnSpPr>
            <a:endCxn id="6" idx="1"/>
          </p:cNvCxnSpPr>
          <p:nvPr/>
        </p:nvCxnSpPr>
        <p:spPr>
          <a:xfrm>
            <a:off x="314632" y="1325786"/>
            <a:ext cx="4981871"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C1A3378-5022-DDE4-5B5C-F50543A0433C}"/>
              </a:ext>
            </a:extLst>
          </p:cNvPr>
          <p:cNvPicPr>
            <a:picLocks noChangeAspect="1"/>
          </p:cNvPicPr>
          <p:nvPr/>
        </p:nvPicPr>
        <p:blipFill>
          <a:blip r:embed="rId3"/>
          <a:stretch>
            <a:fillRect/>
          </a:stretch>
        </p:blipFill>
        <p:spPr>
          <a:xfrm>
            <a:off x="0" y="1912706"/>
            <a:ext cx="12192000" cy="4945294"/>
          </a:xfrm>
          <a:prstGeom prst="rect">
            <a:avLst/>
          </a:prstGeom>
        </p:spPr>
      </p:pic>
      <p:pic>
        <p:nvPicPr>
          <p:cNvPr id="14" name="Picture 13">
            <a:extLst>
              <a:ext uri="{FF2B5EF4-FFF2-40B4-BE49-F238E27FC236}">
                <a16:creationId xmlns:a16="http://schemas.microsoft.com/office/drawing/2014/main" id="{03C92309-92D5-5066-B871-3113DABD6428}"/>
              </a:ext>
            </a:extLst>
          </p:cNvPr>
          <p:cNvPicPr>
            <a:picLocks noChangeAspect="1"/>
          </p:cNvPicPr>
          <p:nvPr/>
        </p:nvPicPr>
        <p:blipFill>
          <a:blip r:embed="rId4"/>
          <a:stretch>
            <a:fillRect/>
          </a:stretch>
        </p:blipFill>
        <p:spPr>
          <a:xfrm>
            <a:off x="8638099" y="13221"/>
            <a:ext cx="3553901" cy="2222051"/>
          </a:xfrm>
          <a:prstGeom prst="rect">
            <a:avLst/>
          </a:prstGeom>
        </p:spPr>
      </p:pic>
      <p:sp>
        <p:nvSpPr>
          <p:cNvPr id="4" name="TextBox 3">
            <a:extLst>
              <a:ext uri="{FF2B5EF4-FFF2-40B4-BE49-F238E27FC236}">
                <a16:creationId xmlns:a16="http://schemas.microsoft.com/office/drawing/2014/main" id="{A7090734-4FE8-0CFD-B728-D9217FD88458}"/>
              </a:ext>
            </a:extLst>
          </p:cNvPr>
          <p:cNvSpPr txBox="1"/>
          <p:nvPr/>
        </p:nvSpPr>
        <p:spPr>
          <a:xfrm>
            <a:off x="6496951" y="1612796"/>
            <a:ext cx="1496115" cy="369332"/>
          </a:xfrm>
          <a:prstGeom prst="rect">
            <a:avLst/>
          </a:prstGeom>
          <a:noFill/>
        </p:spPr>
        <p:txBody>
          <a:bodyPr wrap="none" rtlCol="0">
            <a:spAutoFit/>
          </a:bodyPr>
          <a:lstStyle/>
          <a:p>
            <a:r>
              <a:rPr lang="en-US" dirty="0"/>
              <a:t>DEP Figure 8A</a:t>
            </a:r>
          </a:p>
        </p:txBody>
      </p:sp>
      <p:sp>
        <p:nvSpPr>
          <p:cNvPr id="2" name="TextBox 1">
            <a:extLst>
              <a:ext uri="{FF2B5EF4-FFF2-40B4-BE49-F238E27FC236}">
                <a16:creationId xmlns:a16="http://schemas.microsoft.com/office/drawing/2014/main" id="{BEA0EB36-0400-032D-1CCF-D684A83ECCB2}"/>
              </a:ext>
            </a:extLst>
          </p:cNvPr>
          <p:cNvSpPr txBox="1"/>
          <p:nvPr/>
        </p:nvSpPr>
        <p:spPr>
          <a:xfrm>
            <a:off x="5042074" y="4640090"/>
            <a:ext cx="826573" cy="338554"/>
          </a:xfrm>
          <a:prstGeom prst="rect">
            <a:avLst/>
          </a:prstGeom>
          <a:solidFill>
            <a:schemeClr val="bg1"/>
          </a:solidFill>
        </p:spPr>
        <p:txBody>
          <a:bodyPr wrap="none" rtlCol="0">
            <a:spAutoFit/>
          </a:bodyPr>
          <a:lstStyle/>
          <a:p>
            <a:r>
              <a:rPr lang="en-US" sz="1600" dirty="0">
                <a:solidFill>
                  <a:srgbClr val="0070C0"/>
                </a:solidFill>
              </a:rPr>
              <a:t>482 ppt</a:t>
            </a:r>
          </a:p>
        </p:txBody>
      </p:sp>
      <p:sp>
        <p:nvSpPr>
          <p:cNvPr id="7" name="TextBox 6">
            <a:extLst>
              <a:ext uri="{FF2B5EF4-FFF2-40B4-BE49-F238E27FC236}">
                <a16:creationId xmlns:a16="http://schemas.microsoft.com/office/drawing/2014/main" id="{0363A223-AE52-1537-B40E-CFF41F512568}"/>
              </a:ext>
            </a:extLst>
          </p:cNvPr>
          <p:cNvSpPr txBox="1"/>
          <p:nvPr/>
        </p:nvSpPr>
        <p:spPr>
          <a:xfrm>
            <a:off x="5455360" y="5034111"/>
            <a:ext cx="826573" cy="338554"/>
          </a:xfrm>
          <a:prstGeom prst="rect">
            <a:avLst/>
          </a:prstGeom>
          <a:solidFill>
            <a:schemeClr val="bg1"/>
          </a:solidFill>
        </p:spPr>
        <p:txBody>
          <a:bodyPr wrap="none" rtlCol="0">
            <a:spAutoFit/>
          </a:bodyPr>
          <a:lstStyle/>
          <a:p>
            <a:r>
              <a:rPr lang="en-US" sz="1600" dirty="0">
                <a:solidFill>
                  <a:srgbClr val="0070C0"/>
                </a:solidFill>
              </a:rPr>
              <a:t>452 ppt</a:t>
            </a:r>
          </a:p>
        </p:txBody>
      </p:sp>
      <p:sp>
        <p:nvSpPr>
          <p:cNvPr id="8" name="TextBox 7">
            <a:extLst>
              <a:ext uri="{FF2B5EF4-FFF2-40B4-BE49-F238E27FC236}">
                <a16:creationId xmlns:a16="http://schemas.microsoft.com/office/drawing/2014/main" id="{94B92CE1-D1D6-73D7-1FC6-E777ADD649D9}"/>
              </a:ext>
            </a:extLst>
          </p:cNvPr>
          <p:cNvSpPr txBox="1"/>
          <p:nvPr/>
        </p:nvSpPr>
        <p:spPr>
          <a:xfrm>
            <a:off x="6281933" y="4325153"/>
            <a:ext cx="826573" cy="338554"/>
          </a:xfrm>
          <a:prstGeom prst="rect">
            <a:avLst/>
          </a:prstGeom>
          <a:solidFill>
            <a:schemeClr val="bg1"/>
          </a:solidFill>
        </p:spPr>
        <p:txBody>
          <a:bodyPr wrap="none" rtlCol="0">
            <a:spAutoFit/>
          </a:bodyPr>
          <a:lstStyle/>
          <a:p>
            <a:r>
              <a:rPr lang="en-US" sz="1600" dirty="0">
                <a:solidFill>
                  <a:srgbClr val="0070C0"/>
                </a:solidFill>
              </a:rPr>
              <a:t>214 ppt</a:t>
            </a:r>
          </a:p>
        </p:txBody>
      </p:sp>
      <p:sp>
        <p:nvSpPr>
          <p:cNvPr id="9" name="TextBox 8">
            <a:extLst>
              <a:ext uri="{FF2B5EF4-FFF2-40B4-BE49-F238E27FC236}">
                <a16:creationId xmlns:a16="http://schemas.microsoft.com/office/drawing/2014/main" id="{BF5A6767-CB42-1559-932B-962FEBBC5C8D}"/>
              </a:ext>
            </a:extLst>
          </p:cNvPr>
          <p:cNvSpPr txBox="1"/>
          <p:nvPr/>
        </p:nvSpPr>
        <p:spPr>
          <a:xfrm>
            <a:off x="5383269" y="4216076"/>
            <a:ext cx="826573" cy="338554"/>
          </a:xfrm>
          <a:prstGeom prst="rect">
            <a:avLst/>
          </a:prstGeom>
          <a:solidFill>
            <a:schemeClr val="bg1"/>
          </a:solidFill>
        </p:spPr>
        <p:txBody>
          <a:bodyPr wrap="none" rtlCol="0">
            <a:spAutoFit/>
          </a:bodyPr>
          <a:lstStyle/>
          <a:p>
            <a:r>
              <a:rPr lang="en-US" sz="1600" dirty="0">
                <a:solidFill>
                  <a:srgbClr val="0070C0"/>
                </a:solidFill>
              </a:rPr>
              <a:t>112 ppt</a:t>
            </a:r>
          </a:p>
        </p:txBody>
      </p:sp>
      <p:sp>
        <p:nvSpPr>
          <p:cNvPr id="11" name="TextBox 10">
            <a:extLst>
              <a:ext uri="{FF2B5EF4-FFF2-40B4-BE49-F238E27FC236}">
                <a16:creationId xmlns:a16="http://schemas.microsoft.com/office/drawing/2014/main" id="{F53BAF06-BBF1-9E42-7B11-B6AC0B251348}"/>
              </a:ext>
            </a:extLst>
          </p:cNvPr>
          <p:cNvSpPr txBox="1"/>
          <p:nvPr/>
        </p:nvSpPr>
        <p:spPr>
          <a:xfrm>
            <a:off x="5702103" y="100340"/>
            <a:ext cx="2848111" cy="1384995"/>
          </a:xfrm>
          <a:prstGeom prst="rect">
            <a:avLst/>
          </a:prstGeom>
          <a:solidFill>
            <a:schemeClr val="bg1"/>
          </a:solidFill>
        </p:spPr>
        <p:txBody>
          <a:bodyPr wrap="square" rtlCol="0">
            <a:spAutoFit/>
          </a:bodyPr>
          <a:lstStyle/>
          <a:p>
            <a:pPr algn="ctr"/>
            <a:r>
              <a:rPr lang="en-US" sz="2800" dirty="0"/>
              <a:t>Levels in groundwater near White Pond</a:t>
            </a:r>
          </a:p>
        </p:txBody>
      </p:sp>
      <p:sp>
        <p:nvSpPr>
          <p:cNvPr id="13" name="TextBox 12">
            <a:extLst>
              <a:ext uri="{FF2B5EF4-FFF2-40B4-BE49-F238E27FC236}">
                <a16:creationId xmlns:a16="http://schemas.microsoft.com/office/drawing/2014/main" id="{0404DBA8-E4E2-4B40-FAD1-A34C62711258}"/>
              </a:ext>
            </a:extLst>
          </p:cNvPr>
          <p:cNvSpPr txBox="1"/>
          <p:nvPr/>
        </p:nvSpPr>
        <p:spPr>
          <a:xfrm>
            <a:off x="7311045" y="5034111"/>
            <a:ext cx="4976037" cy="954107"/>
          </a:xfrm>
          <a:prstGeom prst="rect">
            <a:avLst/>
          </a:prstGeom>
          <a:noFill/>
        </p:spPr>
        <p:txBody>
          <a:bodyPr wrap="square">
            <a:spAutoFit/>
          </a:bodyPr>
          <a:lstStyle/>
          <a:p>
            <a:r>
              <a:rPr lang="en-US" sz="1400" dirty="0"/>
              <a:t>Immediate Response Action Status Report No. 7, MA DFS Firefighting Academy, 664 Sudbury Road, Stow MA.  Release Tracking Number 2-21045.  </a:t>
            </a:r>
            <a:r>
              <a:rPr lang="en-US" sz="1400" i="1" dirty="0"/>
              <a:t>MA Department of Environmental Protection, February 27, 2023.  Prepared by GZA</a:t>
            </a:r>
          </a:p>
        </p:txBody>
      </p:sp>
    </p:spTree>
    <p:extLst>
      <p:ext uri="{BB962C8B-B14F-4D97-AF65-F5344CB8AC3E}">
        <p14:creationId xmlns:p14="http://schemas.microsoft.com/office/powerpoint/2010/main" val="760922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EF11B1-43CC-70D3-3D4F-AD19B8B53302}"/>
              </a:ext>
            </a:extLst>
          </p:cNvPr>
          <p:cNvPicPr>
            <a:picLocks noChangeAspect="1"/>
          </p:cNvPicPr>
          <p:nvPr/>
        </p:nvPicPr>
        <p:blipFill>
          <a:blip r:embed="rId2"/>
          <a:stretch>
            <a:fillRect/>
          </a:stretch>
        </p:blipFill>
        <p:spPr>
          <a:xfrm>
            <a:off x="814929" y="0"/>
            <a:ext cx="10562141" cy="6858000"/>
          </a:xfrm>
          <a:prstGeom prst="rect">
            <a:avLst/>
          </a:prstGeom>
        </p:spPr>
      </p:pic>
      <p:sp>
        <p:nvSpPr>
          <p:cNvPr id="2" name="Rectangle: Rounded Corners 1">
            <a:extLst>
              <a:ext uri="{FF2B5EF4-FFF2-40B4-BE49-F238E27FC236}">
                <a16:creationId xmlns:a16="http://schemas.microsoft.com/office/drawing/2014/main" id="{F1F01DDA-6322-C0D9-04ED-BF48B72FD76E}"/>
              </a:ext>
            </a:extLst>
          </p:cNvPr>
          <p:cNvSpPr/>
          <p:nvPr/>
        </p:nvSpPr>
        <p:spPr>
          <a:xfrm>
            <a:off x="5688419" y="1137684"/>
            <a:ext cx="999460" cy="606055"/>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Highest Levels</a:t>
            </a:r>
          </a:p>
        </p:txBody>
      </p:sp>
      <p:sp>
        <p:nvSpPr>
          <p:cNvPr id="4" name="Freeform: Shape 3">
            <a:extLst>
              <a:ext uri="{FF2B5EF4-FFF2-40B4-BE49-F238E27FC236}">
                <a16:creationId xmlns:a16="http://schemas.microsoft.com/office/drawing/2014/main" id="{8E24673F-0D02-FB3E-3DC2-4724A4D628B5}"/>
              </a:ext>
            </a:extLst>
          </p:cNvPr>
          <p:cNvSpPr/>
          <p:nvPr/>
        </p:nvSpPr>
        <p:spPr>
          <a:xfrm>
            <a:off x="3763926" y="1254642"/>
            <a:ext cx="1967023" cy="200717"/>
          </a:xfrm>
          <a:custGeom>
            <a:avLst/>
            <a:gdLst>
              <a:gd name="connsiteX0" fmla="*/ 1967023 w 1967023"/>
              <a:gd name="connsiteY0" fmla="*/ 53163 h 200717"/>
              <a:gd name="connsiteX1" fmla="*/ 1509823 w 1967023"/>
              <a:gd name="connsiteY1" fmla="*/ 21265 h 200717"/>
              <a:gd name="connsiteX2" fmla="*/ 1212111 w 1967023"/>
              <a:gd name="connsiteY2" fmla="*/ 191386 h 200717"/>
              <a:gd name="connsiteX3" fmla="*/ 723014 w 1967023"/>
              <a:gd name="connsiteY3" fmla="*/ 159488 h 200717"/>
              <a:gd name="connsiteX4" fmla="*/ 0 w 1967023"/>
              <a:gd name="connsiteY4" fmla="*/ 0 h 200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023" h="200717">
                <a:moveTo>
                  <a:pt x="1967023" y="53163"/>
                </a:moveTo>
                <a:cubicBezTo>
                  <a:pt x="1801332" y="25695"/>
                  <a:pt x="1635642" y="-1772"/>
                  <a:pt x="1509823" y="21265"/>
                </a:cubicBezTo>
                <a:cubicBezTo>
                  <a:pt x="1384004" y="44302"/>
                  <a:pt x="1343246" y="168349"/>
                  <a:pt x="1212111" y="191386"/>
                </a:cubicBezTo>
                <a:cubicBezTo>
                  <a:pt x="1080976" y="214423"/>
                  <a:pt x="925032" y="191386"/>
                  <a:pt x="723014" y="159488"/>
                </a:cubicBezTo>
                <a:cubicBezTo>
                  <a:pt x="520996" y="127590"/>
                  <a:pt x="260498" y="63795"/>
                  <a:pt x="0" y="0"/>
                </a:cubicBezTo>
              </a:path>
            </a:pathLst>
          </a:custGeom>
          <a:noFill/>
          <a:ln w="34925">
            <a:solidFill>
              <a:srgbClr val="FF0000"/>
            </a:solidFill>
            <a:prstDash val="dash"/>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Shape 4">
            <a:extLst>
              <a:ext uri="{FF2B5EF4-FFF2-40B4-BE49-F238E27FC236}">
                <a16:creationId xmlns:a16="http://schemas.microsoft.com/office/drawing/2014/main" id="{9B4493BF-FD18-9E39-FAD3-4B4111A8A3A7}"/>
              </a:ext>
            </a:extLst>
          </p:cNvPr>
          <p:cNvSpPr/>
          <p:nvPr/>
        </p:nvSpPr>
        <p:spPr>
          <a:xfrm>
            <a:off x="3721395" y="1690577"/>
            <a:ext cx="2147777" cy="1529191"/>
          </a:xfrm>
          <a:custGeom>
            <a:avLst/>
            <a:gdLst>
              <a:gd name="connsiteX0" fmla="*/ 2147777 w 2147777"/>
              <a:gd name="connsiteY0" fmla="*/ 0 h 1529191"/>
              <a:gd name="connsiteX1" fmla="*/ 2009554 w 2147777"/>
              <a:gd name="connsiteY1" fmla="*/ 435935 h 1529191"/>
              <a:gd name="connsiteX2" fmla="*/ 1594884 w 2147777"/>
              <a:gd name="connsiteY2" fmla="*/ 956930 h 1529191"/>
              <a:gd name="connsiteX3" fmla="*/ 1127052 w 2147777"/>
              <a:gd name="connsiteY3" fmla="*/ 1488558 h 1529191"/>
              <a:gd name="connsiteX4" fmla="*/ 404038 w 2147777"/>
              <a:gd name="connsiteY4" fmla="*/ 1467293 h 1529191"/>
              <a:gd name="connsiteX5" fmla="*/ 0 w 2147777"/>
              <a:gd name="connsiteY5" fmla="*/ 1265274 h 1529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77" h="1529191">
                <a:moveTo>
                  <a:pt x="2147777" y="0"/>
                </a:moveTo>
                <a:cubicBezTo>
                  <a:pt x="2124740" y="138223"/>
                  <a:pt x="2101703" y="276447"/>
                  <a:pt x="2009554" y="435935"/>
                </a:cubicBezTo>
                <a:cubicBezTo>
                  <a:pt x="1917405" y="595423"/>
                  <a:pt x="1741968" y="781493"/>
                  <a:pt x="1594884" y="956930"/>
                </a:cubicBezTo>
                <a:cubicBezTo>
                  <a:pt x="1447800" y="1132367"/>
                  <a:pt x="1325526" y="1403497"/>
                  <a:pt x="1127052" y="1488558"/>
                </a:cubicBezTo>
                <a:cubicBezTo>
                  <a:pt x="928578" y="1573619"/>
                  <a:pt x="591880" y="1504507"/>
                  <a:pt x="404038" y="1467293"/>
                </a:cubicBezTo>
                <a:cubicBezTo>
                  <a:pt x="216196" y="1430079"/>
                  <a:pt x="108098" y="1347676"/>
                  <a:pt x="0" y="1265274"/>
                </a:cubicBezTo>
              </a:path>
            </a:pathLst>
          </a:custGeom>
          <a:noFill/>
          <a:ln w="34925">
            <a:solidFill>
              <a:srgbClr val="FF0000"/>
            </a:solidFill>
            <a:prstDash val="dash"/>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1E31FB9-BA9F-4E6F-79B4-0F9F2DE05BB2}"/>
              </a:ext>
            </a:extLst>
          </p:cNvPr>
          <p:cNvSpPr txBox="1"/>
          <p:nvPr/>
        </p:nvSpPr>
        <p:spPr>
          <a:xfrm>
            <a:off x="3912803" y="693925"/>
            <a:ext cx="1956369" cy="369332"/>
          </a:xfrm>
          <a:prstGeom prst="rect">
            <a:avLst/>
          </a:prstGeom>
          <a:noFill/>
        </p:spPr>
        <p:txBody>
          <a:bodyPr wrap="none" rtlCol="0">
            <a:spAutoFit/>
          </a:bodyPr>
          <a:lstStyle/>
          <a:p>
            <a:r>
              <a:rPr lang="en-US" dirty="0">
                <a:solidFill>
                  <a:schemeClr val="accent2"/>
                </a:solidFill>
              </a:rPr>
              <a:t>Potential Pathways</a:t>
            </a:r>
          </a:p>
        </p:txBody>
      </p:sp>
      <p:cxnSp>
        <p:nvCxnSpPr>
          <p:cNvPr id="8" name="Straight Arrow Connector 7">
            <a:extLst>
              <a:ext uri="{FF2B5EF4-FFF2-40B4-BE49-F238E27FC236}">
                <a16:creationId xmlns:a16="http://schemas.microsoft.com/office/drawing/2014/main" id="{5C459E23-4EBA-84CD-B4A2-0A7345B280E4}"/>
              </a:ext>
            </a:extLst>
          </p:cNvPr>
          <p:cNvCxnSpPr>
            <a:stCxn id="6" idx="2"/>
            <a:endCxn id="4" idx="1"/>
          </p:cNvCxnSpPr>
          <p:nvPr/>
        </p:nvCxnSpPr>
        <p:spPr>
          <a:xfrm>
            <a:off x="4890988" y="1063257"/>
            <a:ext cx="382761" cy="212650"/>
          </a:xfrm>
          <a:prstGeom prst="straightConnector1">
            <a:avLst/>
          </a:prstGeom>
          <a:ln w="31750">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8183CB1-5F5D-2506-8116-68F99EBDE030}"/>
              </a:ext>
            </a:extLst>
          </p:cNvPr>
          <p:cNvCxnSpPr>
            <a:cxnSpLocks/>
          </p:cNvCxnSpPr>
          <p:nvPr/>
        </p:nvCxnSpPr>
        <p:spPr>
          <a:xfrm>
            <a:off x="4577324" y="1067923"/>
            <a:ext cx="451877" cy="1942041"/>
          </a:xfrm>
          <a:prstGeom prst="straightConnector1">
            <a:avLst/>
          </a:prstGeom>
          <a:ln w="3175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A651486-2324-FCCF-ECA2-0EF82182A2CF}"/>
              </a:ext>
            </a:extLst>
          </p:cNvPr>
          <p:cNvSpPr txBox="1"/>
          <p:nvPr/>
        </p:nvSpPr>
        <p:spPr>
          <a:xfrm>
            <a:off x="2052541" y="6412375"/>
            <a:ext cx="1496115" cy="369332"/>
          </a:xfrm>
          <a:prstGeom prst="rect">
            <a:avLst/>
          </a:prstGeom>
          <a:noFill/>
        </p:spPr>
        <p:txBody>
          <a:bodyPr wrap="none" rtlCol="0">
            <a:spAutoFit/>
          </a:bodyPr>
          <a:lstStyle/>
          <a:p>
            <a:r>
              <a:rPr lang="en-US" dirty="0">
                <a:solidFill>
                  <a:schemeClr val="bg1"/>
                </a:solidFill>
              </a:rPr>
              <a:t>DEP Figure 5A</a:t>
            </a:r>
          </a:p>
        </p:txBody>
      </p:sp>
      <p:sp>
        <p:nvSpPr>
          <p:cNvPr id="7" name="TextBox 6">
            <a:extLst>
              <a:ext uri="{FF2B5EF4-FFF2-40B4-BE49-F238E27FC236}">
                <a16:creationId xmlns:a16="http://schemas.microsoft.com/office/drawing/2014/main" id="{F4104E2F-82DB-7457-DB5D-30FE226AF3C8}"/>
              </a:ext>
            </a:extLst>
          </p:cNvPr>
          <p:cNvSpPr txBox="1"/>
          <p:nvPr/>
        </p:nvSpPr>
        <p:spPr>
          <a:xfrm>
            <a:off x="893135" y="5381976"/>
            <a:ext cx="4976037" cy="954107"/>
          </a:xfrm>
          <a:prstGeom prst="rect">
            <a:avLst/>
          </a:prstGeom>
          <a:noFill/>
        </p:spPr>
        <p:txBody>
          <a:bodyPr wrap="square">
            <a:spAutoFit/>
          </a:bodyPr>
          <a:lstStyle/>
          <a:p>
            <a:r>
              <a:rPr lang="en-US" sz="1400" dirty="0">
                <a:solidFill>
                  <a:schemeClr val="bg1"/>
                </a:solidFill>
              </a:rPr>
              <a:t>Immediate Response Action Status Report No. 7, MA DFS Firefighting Academy, 664 Sudbury Road, Stow MA.  Release Tracking Number 2-21045.  </a:t>
            </a:r>
            <a:r>
              <a:rPr lang="en-US" sz="1400" i="1" dirty="0">
                <a:solidFill>
                  <a:schemeClr val="bg1"/>
                </a:solidFill>
              </a:rPr>
              <a:t>MA Department of Environmental Protection, February 27, 2023.  Prepared by GZA</a:t>
            </a:r>
          </a:p>
        </p:txBody>
      </p:sp>
    </p:spTree>
    <p:extLst>
      <p:ext uri="{BB962C8B-B14F-4D97-AF65-F5344CB8AC3E}">
        <p14:creationId xmlns:p14="http://schemas.microsoft.com/office/powerpoint/2010/main" val="1563381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2C70DA-A915-1739-E1CF-A23A575870BA}"/>
              </a:ext>
            </a:extLst>
          </p:cNvPr>
          <p:cNvSpPr>
            <a:spLocks noGrp="1"/>
          </p:cNvSpPr>
          <p:nvPr>
            <p:ph type="title"/>
          </p:nvPr>
        </p:nvSpPr>
        <p:spPr>
          <a:xfrm>
            <a:off x="761803" y="350196"/>
            <a:ext cx="4646904" cy="1624520"/>
          </a:xfrm>
        </p:spPr>
        <p:txBody>
          <a:bodyPr anchor="ctr">
            <a:normAutofit/>
          </a:bodyPr>
          <a:lstStyle/>
          <a:p>
            <a:r>
              <a:rPr lang="en-US" sz="4000" dirty="0"/>
              <a:t>Potential Actions</a:t>
            </a:r>
          </a:p>
        </p:txBody>
      </p:sp>
      <p:sp>
        <p:nvSpPr>
          <p:cNvPr id="3" name="Content Placeholder 2">
            <a:extLst>
              <a:ext uri="{FF2B5EF4-FFF2-40B4-BE49-F238E27FC236}">
                <a16:creationId xmlns:a16="http://schemas.microsoft.com/office/drawing/2014/main" id="{C0C7BA27-D73B-8DBB-FD01-96C63EBA77EE}"/>
              </a:ext>
            </a:extLst>
          </p:cNvPr>
          <p:cNvSpPr>
            <a:spLocks noGrp="1"/>
          </p:cNvSpPr>
          <p:nvPr>
            <p:ph idx="1"/>
          </p:nvPr>
        </p:nvSpPr>
        <p:spPr>
          <a:xfrm>
            <a:off x="565958" y="2503714"/>
            <a:ext cx="4964084" cy="3613149"/>
          </a:xfrm>
        </p:spPr>
        <p:txBody>
          <a:bodyPr anchor="ctr">
            <a:normAutofit/>
          </a:bodyPr>
          <a:lstStyle/>
          <a:p>
            <a:r>
              <a:rPr lang="en-US" dirty="0"/>
              <a:t>Test wells</a:t>
            </a:r>
          </a:p>
          <a:p>
            <a:r>
              <a:rPr lang="en-US" dirty="0"/>
              <a:t>Bottled Water or Treatment System</a:t>
            </a:r>
          </a:p>
          <a:p>
            <a:r>
              <a:rPr lang="en-US" dirty="0"/>
              <a:t>Examine funding assistance avenues</a:t>
            </a:r>
          </a:p>
          <a:p>
            <a:r>
              <a:rPr lang="en-US" dirty="0"/>
              <a:t>Participate in BOH Review</a:t>
            </a:r>
          </a:p>
        </p:txBody>
      </p:sp>
      <p:pic>
        <p:nvPicPr>
          <p:cNvPr id="5" name="Picture 4" descr="A pipette putting a sample in vials">
            <a:extLst>
              <a:ext uri="{FF2B5EF4-FFF2-40B4-BE49-F238E27FC236}">
                <a16:creationId xmlns:a16="http://schemas.microsoft.com/office/drawing/2014/main" id="{D607F759-7504-6F0A-03B9-4EE32845F33F}"/>
              </a:ext>
            </a:extLst>
          </p:cNvPr>
          <p:cNvPicPr>
            <a:picLocks noChangeAspect="1"/>
          </p:cNvPicPr>
          <p:nvPr/>
        </p:nvPicPr>
        <p:blipFill rotWithShape="1">
          <a:blip r:embed="rId2"/>
          <a:srcRect l="23528" r="17071" b="-2"/>
          <a:stretch/>
        </p:blipFill>
        <p:spPr>
          <a:xfrm>
            <a:off x="6096000" y="1"/>
            <a:ext cx="6102825" cy="6858000"/>
          </a:xfrm>
          <a:prstGeom prst="rect">
            <a:avLst/>
          </a:prstGeom>
        </p:spPr>
      </p:pic>
    </p:spTree>
    <p:extLst>
      <p:ext uri="{BB962C8B-B14F-4D97-AF65-F5344CB8AC3E}">
        <p14:creationId xmlns:p14="http://schemas.microsoft.com/office/powerpoint/2010/main" val="3677208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33D957-B71C-CB75-3C74-C99ADEF0E440}"/>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200" kern="1200" dirty="0">
                <a:solidFill>
                  <a:srgbClr val="FFFFFF"/>
                </a:solidFill>
                <a:latin typeface="+mj-lt"/>
                <a:ea typeface="+mj-ea"/>
                <a:cs typeface="+mj-cs"/>
              </a:rPr>
              <a:t>Local Well Testing Options</a:t>
            </a:r>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PFAS Testing Quotes Obtained by LBA: </a:t>
            </a:r>
            <a:br>
              <a:rPr lang="en-US" sz="2200" kern="1200" dirty="0">
                <a:solidFill>
                  <a:srgbClr val="FFFFFF"/>
                </a:solidFill>
                <a:latin typeface="+mj-lt"/>
                <a:ea typeface="+mj-ea"/>
                <a:cs typeface="+mj-cs"/>
              </a:rPr>
            </a:br>
            <a:r>
              <a:rPr lang="en-US" sz="2200" kern="1200" dirty="0">
                <a:solidFill>
                  <a:srgbClr val="FFFFFF"/>
                </a:solidFill>
                <a:latin typeface="+mj-lt"/>
                <a:ea typeface="+mj-ea"/>
                <a:cs typeface="+mj-cs"/>
              </a:rPr>
              <a:t>Single EPA537.1 Test (18 compounds, 6 regulated, no blanks)</a:t>
            </a:r>
          </a:p>
        </p:txBody>
      </p:sp>
      <p:graphicFrame>
        <p:nvGraphicFramePr>
          <p:cNvPr id="7" name="Table 7">
            <a:extLst>
              <a:ext uri="{FF2B5EF4-FFF2-40B4-BE49-F238E27FC236}">
                <a16:creationId xmlns:a16="http://schemas.microsoft.com/office/drawing/2014/main" id="{2D7E08E2-55B8-2622-D505-14A21C1BA615}"/>
              </a:ext>
            </a:extLst>
          </p:cNvPr>
          <p:cNvGraphicFramePr>
            <a:graphicFrameLocks noGrp="1"/>
          </p:cNvGraphicFramePr>
          <p:nvPr>
            <p:extLst>
              <p:ext uri="{D42A27DB-BD31-4B8C-83A1-F6EECF244321}">
                <p14:modId xmlns:p14="http://schemas.microsoft.com/office/powerpoint/2010/main" val="1744965276"/>
              </p:ext>
            </p:extLst>
          </p:nvPr>
        </p:nvGraphicFramePr>
        <p:xfrm>
          <a:off x="432225" y="2385124"/>
          <a:ext cx="11327551" cy="3614499"/>
        </p:xfrm>
        <a:graphic>
          <a:graphicData uri="http://schemas.openxmlformats.org/drawingml/2006/table">
            <a:tbl>
              <a:tblPr firstRow="1" bandRow="1">
                <a:tableStyleId>{5C22544A-7EE6-4342-B048-85BDC9FD1C3A}</a:tableStyleId>
              </a:tblPr>
              <a:tblGrid>
                <a:gridCol w="2296534">
                  <a:extLst>
                    <a:ext uri="{9D8B030D-6E8A-4147-A177-3AD203B41FA5}">
                      <a16:colId xmlns:a16="http://schemas.microsoft.com/office/drawing/2014/main" val="511824438"/>
                    </a:ext>
                  </a:extLst>
                </a:gridCol>
                <a:gridCol w="3325044">
                  <a:extLst>
                    <a:ext uri="{9D8B030D-6E8A-4147-A177-3AD203B41FA5}">
                      <a16:colId xmlns:a16="http://schemas.microsoft.com/office/drawing/2014/main" val="3390371272"/>
                    </a:ext>
                  </a:extLst>
                </a:gridCol>
                <a:gridCol w="2810789">
                  <a:extLst>
                    <a:ext uri="{9D8B030D-6E8A-4147-A177-3AD203B41FA5}">
                      <a16:colId xmlns:a16="http://schemas.microsoft.com/office/drawing/2014/main" val="1287487629"/>
                    </a:ext>
                  </a:extLst>
                </a:gridCol>
                <a:gridCol w="2895184">
                  <a:extLst>
                    <a:ext uri="{9D8B030D-6E8A-4147-A177-3AD203B41FA5}">
                      <a16:colId xmlns:a16="http://schemas.microsoft.com/office/drawing/2014/main" val="4102631415"/>
                    </a:ext>
                  </a:extLst>
                </a:gridCol>
              </a:tblGrid>
              <a:tr h="438524">
                <a:tc>
                  <a:txBody>
                    <a:bodyPr/>
                    <a:lstStyle/>
                    <a:p>
                      <a:r>
                        <a:rPr lang="en-US" sz="2000"/>
                        <a:t>Company</a:t>
                      </a:r>
                    </a:p>
                  </a:txBody>
                  <a:tcPr marL="99664" marR="99664" marT="49832" marB="49832"/>
                </a:tc>
                <a:tc>
                  <a:txBody>
                    <a:bodyPr/>
                    <a:lstStyle/>
                    <a:p>
                      <a:r>
                        <a:rPr lang="en-US" sz="2000"/>
                        <a:t>Contact Info</a:t>
                      </a:r>
                    </a:p>
                  </a:txBody>
                  <a:tcPr marL="99664" marR="99664" marT="49832" marB="49832"/>
                </a:tc>
                <a:tc>
                  <a:txBody>
                    <a:bodyPr/>
                    <a:lstStyle/>
                    <a:p>
                      <a:r>
                        <a:rPr lang="en-US" sz="2000"/>
                        <a:t>Cost</a:t>
                      </a:r>
                    </a:p>
                  </a:txBody>
                  <a:tcPr marL="99664" marR="99664" marT="49832" marB="49832"/>
                </a:tc>
                <a:tc>
                  <a:txBody>
                    <a:bodyPr/>
                    <a:lstStyle/>
                    <a:p>
                      <a:r>
                        <a:rPr lang="en-US" sz="2000"/>
                        <a:t>Notes</a:t>
                      </a:r>
                    </a:p>
                  </a:txBody>
                  <a:tcPr marL="99664" marR="99664" marT="49832" marB="49832"/>
                </a:tc>
                <a:extLst>
                  <a:ext uri="{0D108BD9-81ED-4DB2-BD59-A6C34878D82A}">
                    <a16:rowId xmlns:a16="http://schemas.microsoft.com/office/drawing/2014/main" val="496928276"/>
                  </a:ext>
                </a:extLst>
              </a:tr>
              <a:tr h="803960">
                <a:tc>
                  <a:txBody>
                    <a:bodyPr/>
                    <a:lstStyle/>
                    <a:p>
                      <a:pPr algn="l" fontAlgn="ctr"/>
                      <a:r>
                        <a:rPr lang="en-US" sz="1700" b="0" i="0" u="none" strike="noStrike">
                          <a:effectLst/>
                          <a:latin typeface="Arial" panose="020B0604020202020204" pitchFamily="34" charset="0"/>
                        </a:rPr>
                        <a:t>Alpha Analytical (Westborough, MA)</a:t>
                      </a:r>
                    </a:p>
                  </a:txBody>
                  <a:tcPr marL="99664" marR="99664" marT="99664" marB="99664" anchor="ctr"/>
                </a:tc>
                <a:tc>
                  <a:txBody>
                    <a:bodyPr/>
                    <a:lstStyle/>
                    <a:p>
                      <a:pPr algn="l" fontAlgn="ctr"/>
                      <a:r>
                        <a:rPr lang="en-US" sz="1700" b="0" i="0" u="none" strike="noStrike">
                          <a:effectLst/>
                          <a:latin typeface="Arial" panose="020B0604020202020204" pitchFamily="34" charset="0"/>
                        </a:rPr>
                        <a:t>Ethan Leighton, Kim Bailey</a:t>
                      </a:r>
                    </a:p>
                    <a:p>
                      <a:pPr algn="l" fontAlgn="ctr"/>
                      <a:r>
                        <a:rPr lang="en-US" sz="2000" b="0" i="0" kern="1200">
                          <a:solidFill>
                            <a:schemeClr val="dk1"/>
                          </a:solidFill>
                          <a:effectLst/>
                          <a:latin typeface="+mn-lt"/>
                          <a:ea typeface="+mn-ea"/>
                          <a:cs typeface="+mn-cs"/>
                        </a:rPr>
                        <a:t>508-616-7924</a:t>
                      </a:r>
                      <a:endParaRPr lang="en-US" sz="1700" b="0" i="0" u="none" strike="noStrike">
                        <a:effectLst/>
                        <a:latin typeface="Arial" panose="020B0604020202020204" pitchFamily="34" charset="0"/>
                      </a:endParaRPr>
                    </a:p>
                  </a:txBody>
                  <a:tcPr marL="99664" marR="99664" marT="99664" marB="99664" anchor="ctr"/>
                </a:tc>
                <a:tc>
                  <a:txBody>
                    <a:bodyPr/>
                    <a:lstStyle/>
                    <a:p>
                      <a:pPr algn="l" fontAlgn="ctr"/>
                      <a:r>
                        <a:rPr lang="en-US" sz="1700" b="0" i="0" u="none" strike="noStrike">
                          <a:effectLst/>
                          <a:latin typeface="Arial" panose="020B0604020202020204" pitchFamily="34" charset="0"/>
                        </a:rPr>
                        <a:t> $ 316.25 </a:t>
                      </a:r>
                    </a:p>
                  </a:txBody>
                  <a:tcPr marL="99664" marR="99664" marT="99664" marB="99664" anchor="ctr"/>
                </a:tc>
                <a:tc>
                  <a:txBody>
                    <a:bodyPr/>
                    <a:lstStyle/>
                    <a:p>
                      <a:pPr algn="l" fontAlgn="b"/>
                      <a:r>
                        <a:rPr lang="en-US" sz="1700" b="0" i="0" u="none" strike="noStrike" dirty="0">
                          <a:effectLst/>
                          <a:latin typeface="Arial" panose="020B0604020202020204" pitchFamily="34" charset="0"/>
                        </a:rPr>
                        <a:t>Includes courier pickup</a:t>
                      </a:r>
                    </a:p>
                  </a:txBody>
                  <a:tcPr marL="99664" marR="99664" marT="99664" marB="99664" anchor="ctr"/>
                </a:tc>
                <a:extLst>
                  <a:ext uri="{0D108BD9-81ED-4DB2-BD59-A6C34878D82A}">
                    <a16:rowId xmlns:a16="http://schemas.microsoft.com/office/drawing/2014/main" val="4172794305"/>
                  </a:ext>
                </a:extLst>
              </a:tr>
              <a:tr h="803960">
                <a:tc>
                  <a:txBody>
                    <a:bodyPr/>
                    <a:lstStyle/>
                    <a:p>
                      <a:pPr algn="l" fontAlgn="ctr"/>
                      <a:r>
                        <a:rPr lang="en-US" sz="1700" b="0" i="0" u="none" strike="noStrike">
                          <a:effectLst/>
                          <a:latin typeface="Arial" panose="020B0604020202020204" pitchFamily="34" charset="0"/>
                        </a:rPr>
                        <a:t>RI Analytical (Hudson MA)</a:t>
                      </a:r>
                    </a:p>
                  </a:txBody>
                  <a:tcPr marL="99664" marR="99664" marT="99664" marB="99664" anchor="ctr"/>
                </a:tc>
                <a:tc>
                  <a:txBody>
                    <a:bodyPr/>
                    <a:lstStyle/>
                    <a:p>
                      <a:pPr algn="l" fontAlgn="ctr"/>
                      <a:r>
                        <a:rPr lang="en-US" sz="1700" b="0" i="0" u="none" strike="noStrike">
                          <a:effectLst/>
                          <a:latin typeface="Arial" panose="020B0604020202020204" pitchFamily="34" charset="0"/>
                        </a:rPr>
                        <a:t>Paul Perrotti</a:t>
                      </a:r>
                    </a:p>
                    <a:p>
                      <a:pPr algn="l" fontAlgn="ctr"/>
                      <a:r>
                        <a:rPr lang="en-US" sz="2000" b="0" i="0" kern="1200">
                          <a:solidFill>
                            <a:schemeClr val="dk1"/>
                          </a:solidFill>
                          <a:effectLst/>
                          <a:latin typeface="+mn-lt"/>
                          <a:ea typeface="+mn-ea"/>
                          <a:cs typeface="+mn-cs"/>
                        </a:rPr>
                        <a:t>978-568-004</a:t>
                      </a:r>
                      <a:endParaRPr lang="en-US" sz="1700" b="0" i="0" u="none" strike="noStrike">
                        <a:effectLst/>
                        <a:latin typeface="Arial" panose="020B0604020202020204" pitchFamily="34" charset="0"/>
                      </a:endParaRPr>
                    </a:p>
                  </a:txBody>
                  <a:tcPr marL="99664" marR="99664" marT="99664" marB="99664" anchor="ctr"/>
                </a:tc>
                <a:tc>
                  <a:txBody>
                    <a:bodyPr/>
                    <a:lstStyle/>
                    <a:p>
                      <a:pPr algn="l" fontAlgn="ctr"/>
                      <a:r>
                        <a:rPr lang="en-US" sz="1700" b="0" i="0" u="none" strike="noStrike">
                          <a:effectLst/>
                          <a:latin typeface="Arial" panose="020B0604020202020204" pitchFamily="34" charset="0"/>
                        </a:rPr>
                        <a:t> $ 299.00 </a:t>
                      </a:r>
                    </a:p>
                  </a:txBody>
                  <a:tcPr marL="99664" marR="99664" marT="99664" marB="99664" anchor="ctr"/>
                </a:tc>
                <a:tc>
                  <a:txBody>
                    <a:bodyPr/>
                    <a:lstStyle/>
                    <a:p>
                      <a:pPr algn="l" fontAlgn="b"/>
                      <a:r>
                        <a:rPr lang="en-US" sz="1700" b="0" i="0" u="none" strike="noStrike" dirty="0">
                          <a:effectLst/>
                          <a:latin typeface="Arial" panose="020B0604020202020204" pitchFamily="34" charset="0"/>
                        </a:rPr>
                        <a:t>Includes courier pickup</a:t>
                      </a:r>
                    </a:p>
                  </a:txBody>
                  <a:tcPr marL="99664" marR="99664" marT="99664" marB="99664" anchor="ctr"/>
                </a:tc>
                <a:extLst>
                  <a:ext uri="{0D108BD9-81ED-4DB2-BD59-A6C34878D82A}">
                    <a16:rowId xmlns:a16="http://schemas.microsoft.com/office/drawing/2014/main" val="550124325"/>
                  </a:ext>
                </a:extLst>
              </a:tr>
              <a:tr h="1568055">
                <a:tc>
                  <a:txBody>
                    <a:bodyPr/>
                    <a:lstStyle/>
                    <a:p>
                      <a:pPr algn="l" fontAlgn="ctr"/>
                      <a:r>
                        <a:rPr lang="en-US" sz="1700" b="0" i="0" u="none" strike="noStrike">
                          <a:effectLst/>
                          <a:latin typeface="Arial" panose="020B0604020202020204" pitchFamily="34" charset="0"/>
                        </a:rPr>
                        <a:t>SafeWell</a:t>
                      </a:r>
                    </a:p>
                    <a:p>
                      <a:pPr algn="l" fontAlgn="ctr"/>
                      <a:r>
                        <a:rPr lang="en-US" sz="1700" b="0" i="0" u="none" strike="noStrike">
                          <a:effectLst/>
                          <a:latin typeface="Arial" panose="020B0604020202020204" pitchFamily="34" charset="0"/>
                        </a:rPr>
                        <a:t>(Bolton, MA)</a:t>
                      </a:r>
                    </a:p>
                  </a:txBody>
                  <a:tcPr marL="99664" marR="99664" marT="99664" marB="99664" anchor="ctr"/>
                </a:tc>
                <a:tc>
                  <a:txBody>
                    <a:bodyPr/>
                    <a:lstStyle/>
                    <a:p>
                      <a:pPr algn="l" fontAlgn="ctr"/>
                      <a:r>
                        <a:rPr lang="en-US" sz="1700" b="0" i="0" u="none" strike="noStrike">
                          <a:effectLst/>
                          <a:latin typeface="Arial" panose="020B0604020202020204" pitchFamily="34" charset="0"/>
                        </a:rPr>
                        <a:t>Dan Gafney</a:t>
                      </a:r>
                    </a:p>
                    <a:p>
                      <a:pPr algn="l" fontAlgn="ctr"/>
                      <a:r>
                        <a:rPr lang="en-US" sz="2000" b="0" i="0" kern="1200">
                          <a:solidFill>
                            <a:schemeClr val="dk1"/>
                          </a:solidFill>
                          <a:effectLst/>
                          <a:latin typeface="+mn-lt"/>
                          <a:ea typeface="+mn-ea"/>
                          <a:cs typeface="+mn-cs"/>
                        </a:rPr>
                        <a:t>888-450-9355</a:t>
                      </a:r>
                      <a:endParaRPr lang="en-US" sz="1700" b="0" i="0" u="none" strike="noStrike">
                        <a:effectLst/>
                        <a:latin typeface="Arial" panose="020B0604020202020204" pitchFamily="34" charset="0"/>
                      </a:endParaRPr>
                    </a:p>
                  </a:txBody>
                  <a:tcPr marL="99664" marR="99664" marT="99664" marB="99664" anchor="ctr"/>
                </a:tc>
                <a:tc>
                  <a:txBody>
                    <a:bodyPr/>
                    <a:lstStyle/>
                    <a:p>
                      <a:pPr algn="l" fontAlgn="ctr"/>
                      <a:r>
                        <a:rPr lang="en-US" sz="1700" b="0" i="0" u="none" strike="noStrike">
                          <a:effectLst/>
                          <a:latin typeface="Arial" panose="020B0604020202020204" pitchFamily="34" charset="0"/>
                        </a:rPr>
                        <a:t>$ 350.00 (with group discount), </a:t>
                      </a:r>
                    </a:p>
                    <a:p>
                      <a:pPr algn="l" fontAlgn="ctr"/>
                      <a:r>
                        <a:rPr lang="en-US" sz="1700" b="0" i="0" u="none" strike="noStrike">
                          <a:effectLst/>
                          <a:latin typeface="Arial" panose="020B0604020202020204" pitchFamily="34" charset="0"/>
                        </a:rPr>
                        <a:t>$438 individual</a:t>
                      </a:r>
                    </a:p>
                  </a:txBody>
                  <a:tcPr marL="99664" marR="99664" marT="99664" marB="99664" anchor="ctr"/>
                </a:tc>
                <a:tc>
                  <a:txBody>
                    <a:bodyPr/>
                    <a:lstStyle/>
                    <a:p>
                      <a:pPr algn="l" fontAlgn="b"/>
                      <a:r>
                        <a:rPr lang="en-US" sz="1700" b="0" i="0" u="none" strike="noStrike" dirty="0">
                          <a:effectLst/>
                          <a:latin typeface="Arial" panose="020B0604020202020204" pitchFamily="34" charset="0"/>
                        </a:rPr>
                        <a:t>Includes sampling and delivery to lab, MA PFAS6 test, would provide support including free zoom seminar for residents</a:t>
                      </a:r>
                    </a:p>
                  </a:txBody>
                  <a:tcPr marL="99664" marR="99664" marT="99664" marB="99664" anchor="ctr"/>
                </a:tc>
                <a:extLst>
                  <a:ext uri="{0D108BD9-81ED-4DB2-BD59-A6C34878D82A}">
                    <a16:rowId xmlns:a16="http://schemas.microsoft.com/office/drawing/2014/main" val="1809059344"/>
                  </a:ext>
                </a:extLst>
              </a:tr>
            </a:tbl>
          </a:graphicData>
        </a:graphic>
      </p:graphicFrame>
    </p:spTree>
    <p:extLst>
      <p:ext uri="{BB962C8B-B14F-4D97-AF65-F5344CB8AC3E}">
        <p14:creationId xmlns:p14="http://schemas.microsoft.com/office/powerpoint/2010/main" val="2921859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233C1-BF42-43E7-D340-DC408E5A5DDE}"/>
              </a:ext>
            </a:extLst>
          </p:cNvPr>
          <p:cNvSpPr>
            <a:spLocks noGrp="1"/>
          </p:cNvSpPr>
          <p:nvPr>
            <p:ph type="title"/>
          </p:nvPr>
        </p:nvSpPr>
        <p:spPr>
          <a:xfrm>
            <a:off x="636270" y="502285"/>
            <a:ext cx="10515600" cy="1298523"/>
          </a:xfrm>
        </p:spPr>
        <p:txBody>
          <a:bodyPr/>
          <a:lstStyle/>
          <a:p>
            <a:r>
              <a:rPr lang="en-US" dirty="0"/>
              <a:t>In-Home Options for Avoiding PFAS</a:t>
            </a:r>
            <a:endParaRPr lang="en-US" dirty="0">
              <a:solidFill>
                <a:srgbClr val="FF0000"/>
              </a:solidFill>
            </a:endParaRPr>
          </a:p>
        </p:txBody>
      </p:sp>
      <p:sp>
        <p:nvSpPr>
          <p:cNvPr id="3" name="Text Placeholder 2">
            <a:extLst>
              <a:ext uri="{FF2B5EF4-FFF2-40B4-BE49-F238E27FC236}">
                <a16:creationId xmlns:a16="http://schemas.microsoft.com/office/drawing/2014/main" id="{99D06E8D-3B0D-63DD-1809-6BB0ED7D8833}"/>
              </a:ext>
            </a:extLst>
          </p:cNvPr>
          <p:cNvSpPr>
            <a:spLocks noGrp="1"/>
          </p:cNvSpPr>
          <p:nvPr>
            <p:ph type="body" idx="1"/>
          </p:nvPr>
        </p:nvSpPr>
        <p:spPr>
          <a:xfrm>
            <a:off x="531179" y="1689736"/>
            <a:ext cx="3595052" cy="823912"/>
          </a:xfrm>
        </p:spPr>
        <p:txBody>
          <a:bodyPr/>
          <a:lstStyle/>
          <a:p>
            <a:r>
              <a:rPr lang="en-US" dirty="0"/>
              <a:t>Activated Carbon Filtration</a:t>
            </a:r>
          </a:p>
        </p:txBody>
      </p:sp>
      <p:sp>
        <p:nvSpPr>
          <p:cNvPr id="4" name="Content Placeholder 3">
            <a:extLst>
              <a:ext uri="{FF2B5EF4-FFF2-40B4-BE49-F238E27FC236}">
                <a16:creationId xmlns:a16="http://schemas.microsoft.com/office/drawing/2014/main" id="{457A1C93-963D-5C38-E1B4-F4D89D508262}"/>
              </a:ext>
            </a:extLst>
          </p:cNvPr>
          <p:cNvSpPr>
            <a:spLocks noGrp="1"/>
          </p:cNvSpPr>
          <p:nvPr>
            <p:ph sz="half" idx="2"/>
          </p:nvPr>
        </p:nvSpPr>
        <p:spPr>
          <a:xfrm>
            <a:off x="531179" y="2513648"/>
            <a:ext cx="3595052" cy="3684588"/>
          </a:xfrm>
        </p:spPr>
        <p:txBody>
          <a:bodyPr>
            <a:normAutofit fontScale="77500" lnSpcReduction="20000"/>
          </a:bodyPr>
          <a:lstStyle/>
          <a:p>
            <a:r>
              <a:rPr lang="en-US" dirty="0"/>
              <a:t>Small scale – point of use (kitchen sink, for example)</a:t>
            </a:r>
          </a:p>
          <a:p>
            <a:pPr lvl="1"/>
            <a:r>
              <a:rPr lang="en-US" dirty="0">
                <a:solidFill>
                  <a:srgbClr val="00B050"/>
                </a:solidFill>
              </a:rPr>
              <a:t>General estimate from web research: $125-$325 for purchase and ~$100-$200/year filters</a:t>
            </a:r>
          </a:p>
          <a:p>
            <a:r>
              <a:rPr lang="en-US" dirty="0"/>
              <a:t>Whole house – treatment at point of entry</a:t>
            </a:r>
          </a:p>
          <a:p>
            <a:pPr lvl="1"/>
            <a:r>
              <a:rPr lang="en-US" dirty="0">
                <a:solidFill>
                  <a:srgbClr val="00B050"/>
                </a:solidFill>
              </a:rPr>
              <a:t>General estimate from web research: $300-$3,000 for purchase and ~$100-$200/year filters</a:t>
            </a:r>
          </a:p>
          <a:p>
            <a:r>
              <a:rPr lang="en-US" dirty="0"/>
              <a:t>Disposal of filters may become an issue</a:t>
            </a:r>
          </a:p>
        </p:txBody>
      </p:sp>
      <p:sp>
        <p:nvSpPr>
          <p:cNvPr id="5" name="Text Placeholder 4">
            <a:extLst>
              <a:ext uri="{FF2B5EF4-FFF2-40B4-BE49-F238E27FC236}">
                <a16:creationId xmlns:a16="http://schemas.microsoft.com/office/drawing/2014/main" id="{7DF3BE88-DD88-4B39-2751-C135A1D3E886}"/>
              </a:ext>
            </a:extLst>
          </p:cNvPr>
          <p:cNvSpPr>
            <a:spLocks noGrp="1"/>
          </p:cNvSpPr>
          <p:nvPr>
            <p:ph type="body" sz="quarter" idx="3"/>
          </p:nvPr>
        </p:nvSpPr>
        <p:spPr>
          <a:xfrm>
            <a:off x="4480560" y="1689736"/>
            <a:ext cx="3509010" cy="823912"/>
          </a:xfrm>
        </p:spPr>
        <p:txBody>
          <a:bodyPr/>
          <a:lstStyle/>
          <a:p>
            <a:r>
              <a:rPr lang="en-US" dirty="0"/>
              <a:t>Reverse Osmosis</a:t>
            </a:r>
          </a:p>
        </p:txBody>
      </p:sp>
      <p:sp>
        <p:nvSpPr>
          <p:cNvPr id="6" name="Content Placeholder 5">
            <a:extLst>
              <a:ext uri="{FF2B5EF4-FFF2-40B4-BE49-F238E27FC236}">
                <a16:creationId xmlns:a16="http://schemas.microsoft.com/office/drawing/2014/main" id="{F4FCE99F-1EAB-536F-D8B0-293F17E3D079}"/>
              </a:ext>
            </a:extLst>
          </p:cNvPr>
          <p:cNvSpPr>
            <a:spLocks noGrp="1"/>
          </p:cNvSpPr>
          <p:nvPr>
            <p:ph sz="quarter" idx="4"/>
          </p:nvPr>
        </p:nvSpPr>
        <p:spPr>
          <a:xfrm>
            <a:off x="4537710" y="2513648"/>
            <a:ext cx="3451860" cy="3684588"/>
          </a:xfrm>
        </p:spPr>
        <p:txBody>
          <a:bodyPr>
            <a:normAutofit fontScale="77500" lnSpcReduction="20000"/>
          </a:bodyPr>
          <a:lstStyle/>
          <a:p>
            <a:r>
              <a:rPr lang="en-US" dirty="0"/>
              <a:t>Used by municipal treatment facilities</a:t>
            </a:r>
          </a:p>
          <a:p>
            <a:r>
              <a:rPr lang="en-US" dirty="0"/>
              <a:t>Not allowed for in-home use in MA if waste is discharged to septic system</a:t>
            </a:r>
          </a:p>
          <a:p>
            <a:r>
              <a:rPr lang="en-US" dirty="0"/>
              <a:t>Narrow exception: If only treated at one tap, and waste is below standard for drinking water, may be ok.</a:t>
            </a:r>
          </a:p>
        </p:txBody>
      </p:sp>
      <p:sp>
        <p:nvSpPr>
          <p:cNvPr id="7" name="Text Placeholder 4">
            <a:extLst>
              <a:ext uri="{FF2B5EF4-FFF2-40B4-BE49-F238E27FC236}">
                <a16:creationId xmlns:a16="http://schemas.microsoft.com/office/drawing/2014/main" id="{D83A919A-73D7-D174-9537-EAB876E8F698}"/>
              </a:ext>
            </a:extLst>
          </p:cNvPr>
          <p:cNvSpPr txBox="1">
            <a:spLocks/>
          </p:cNvSpPr>
          <p:nvPr/>
        </p:nvSpPr>
        <p:spPr>
          <a:xfrm>
            <a:off x="8046720" y="1699261"/>
            <a:ext cx="350901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Bottled Water Service</a:t>
            </a:r>
          </a:p>
        </p:txBody>
      </p:sp>
      <p:sp>
        <p:nvSpPr>
          <p:cNvPr id="8" name="Content Placeholder 5">
            <a:extLst>
              <a:ext uri="{FF2B5EF4-FFF2-40B4-BE49-F238E27FC236}">
                <a16:creationId xmlns:a16="http://schemas.microsoft.com/office/drawing/2014/main" id="{E8BE59A0-CF2B-DE0F-3608-528AB4D3BE7E}"/>
              </a:ext>
            </a:extLst>
          </p:cNvPr>
          <p:cNvSpPr txBox="1">
            <a:spLocks/>
          </p:cNvSpPr>
          <p:nvPr/>
        </p:nvSpPr>
        <p:spPr>
          <a:xfrm>
            <a:off x="8075295" y="2492534"/>
            <a:ext cx="3451860"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Cost  varies by household members and water use</a:t>
            </a:r>
          </a:p>
          <a:p>
            <a:r>
              <a:rPr lang="en-US" sz="2000" dirty="0"/>
              <a:t>Example: 20 gal/month with dispenser ~$45/mo. + $45 for first install.</a:t>
            </a:r>
          </a:p>
          <a:p>
            <a:r>
              <a:rPr lang="en-US" sz="2000" dirty="0"/>
              <a:t>DEP provides this service at their cost to 4-5 houses in the Basin 4 area</a:t>
            </a:r>
          </a:p>
        </p:txBody>
      </p:sp>
    </p:spTree>
    <p:extLst>
      <p:ext uri="{BB962C8B-B14F-4D97-AF65-F5344CB8AC3E}">
        <p14:creationId xmlns:p14="http://schemas.microsoft.com/office/powerpoint/2010/main" val="355233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E66D0-22BB-4B32-1C3D-CD260CB0F181}"/>
              </a:ext>
            </a:extLst>
          </p:cNvPr>
          <p:cNvSpPr>
            <a:spLocks noGrp="1"/>
          </p:cNvSpPr>
          <p:nvPr>
            <p:ph type="title"/>
          </p:nvPr>
        </p:nvSpPr>
        <p:spPr/>
        <p:txBody>
          <a:bodyPr/>
          <a:lstStyle/>
          <a:p>
            <a:r>
              <a:rPr lang="en-US" dirty="0"/>
              <a:t>Funding Avenues</a:t>
            </a:r>
          </a:p>
        </p:txBody>
      </p:sp>
      <p:sp>
        <p:nvSpPr>
          <p:cNvPr id="3" name="Content Placeholder 2">
            <a:extLst>
              <a:ext uri="{FF2B5EF4-FFF2-40B4-BE49-F238E27FC236}">
                <a16:creationId xmlns:a16="http://schemas.microsoft.com/office/drawing/2014/main" id="{4C81B468-CD5C-24CA-3102-424A32A036E4}"/>
              </a:ext>
            </a:extLst>
          </p:cNvPr>
          <p:cNvSpPr>
            <a:spLocks noGrp="1"/>
          </p:cNvSpPr>
          <p:nvPr>
            <p:ph idx="1"/>
          </p:nvPr>
        </p:nvSpPr>
        <p:spPr>
          <a:xfrm>
            <a:off x="838200" y="1446028"/>
            <a:ext cx="10515600" cy="4730935"/>
          </a:xfrm>
        </p:spPr>
        <p:txBody>
          <a:bodyPr>
            <a:normAutofit fontScale="85000" lnSpcReduction="20000"/>
          </a:bodyPr>
          <a:lstStyle/>
          <a:p>
            <a:r>
              <a:rPr lang="en-US" dirty="0"/>
              <a:t>Based on 2019 study by GZA, DEP offered to pay for bottled water delivery to homes where PFAS was detected then (3</a:t>
            </a:r>
            <a:r>
              <a:rPr lang="en-US" baseline="30000" dirty="0"/>
              <a:t>rd</a:t>
            </a:r>
            <a:r>
              <a:rPr lang="en-US" dirty="0"/>
              <a:t> &amp; 4</a:t>
            </a:r>
            <a:r>
              <a:rPr lang="en-US" baseline="30000" dirty="0"/>
              <a:t>th</a:t>
            </a:r>
            <a:r>
              <a:rPr lang="en-US" dirty="0"/>
              <a:t> basin).</a:t>
            </a:r>
          </a:p>
          <a:p>
            <a:r>
              <a:rPr lang="en-US" dirty="0"/>
              <a:t>State Lawsuit:</a:t>
            </a:r>
          </a:p>
          <a:p>
            <a:pPr lvl="1"/>
            <a:r>
              <a:rPr lang="en-US" b="0" i="0" dirty="0">
                <a:solidFill>
                  <a:srgbClr val="141414"/>
                </a:solidFill>
                <a:effectLst/>
                <a:latin typeface="Noto Sans VF"/>
              </a:rPr>
              <a:t>FROM </a:t>
            </a:r>
            <a:r>
              <a:rPr lang="en-US" dirty="0">
                <a:hlinkClick r:id="rId2"/>
              </a:rPr>
              <a:t>AG Healey Sues Manufacturers of Toxic ‘Forever’ Chemicals for Contaminating Massachusetts Drinking Water and Damaging Natural Resources | Mass.gov</a:t>
            </a:r>
            <a:endParaRPr lang="en-US" b="0" i="0" dirty="0">
              <a:solidFill>
                <a:srgbClr val="141414"/>
              </a:solidFill>
              <a:effectLst/>
              <a:latin typeface="Noto Sans VF"/>
            </a:endParaRPr>
          </a:p>
          <a:p>
            <a:pPr marL="914400" lvl="1" indent="-52388" defTabSz="884238">
              <a:buNone/>
            </a:pPr>
            <a:r>
              <a:rPr lang="en-US" sz="2200" b="1" i="1" dirty="0">
                <a:effectLst/>
                <a:latin typeface="Noto Sans VF"/>
              </a:rPr>
              <a:t> May 25, 2022: </a:t>
            </a:r>
            <a:r>
              <a:rPr lang="en-US" sz="2200" b="0" i="1" dirty="0">
                <a:solidFill>
                  <a:schemeClr val="accent2"/>
                </a:solidFill>
                <a:effectLst/>
                <a:latin typeface="Noto Sans VF"/>
              </a:rPr>
              <a:t>“Attorney General Maura Healey today sued 13 manufacturers of poly- and perfluoroalkyl (PFAS) “forever” chemicals used in firefighting foam for causing millions of dollars in damages to communities across Massachusetts by knowingly contaminating drinking water sources, groundwater, and other natural resources with highly toxic PFAS chemicals that pose a serious threat to public health and the environment. The suit also names two companies that shielded assets that should be available to remedy the damages caused by PFAS contamination.”</a:t>
            </a:r>
            <a:endParaRPr lang="en-US" sz="2200" i="1" dirty="0">
              <a:solidFill>
                <a:schemeClr val="accent2"/>
              </a:solidFill>
            </a:endParaRPr>
          </a:p>
          <a:p>
            <a:r>
              <a:rPr lang="en-US" dirty="0"/>
              <a:t>BOH Regulations: Homeowner’s expense</a:t>
            </a:r>
          </a:p>
          <a:p>
            <a:pPr lvl="1"/>
            <a:r>
              <a:rPr lang="en-US" dirty="0"/>
              <a:t>Homeowners become responsible for PFAS remediation for new wells, rehabilitated wells, and when transferring property </a:t>
            </a:r>
          </a:p>
          <a:p>
            <a:pPr lvl="1"/>
            <a:r>
              <a:rPr lang="en-US" dirty="0"/>
              <a:t>Not clear if homeowner obligation are any time water is sampled, or only during well construction, rehab, or property transfer</a:t>
            </a:r>
          </a:p>
          <a:p>
            <a:r>
              <a:rPr lang="en-US" dirty="0"/>
              <a:t>Are there other avenues, group discounts, volunteers to research this?</a:t>
            </a:r>
          </a:p>
          <a:p>
            <a:pPr marL="914400" lvl="2" indent="0">
              <a:buNone/>
            </a:pPr>
            <a:endParaRPr lang="en-US" dirty="0"/>
          </a:p>
        </p:txBody>
      </p:sp>
    </p:spTree>
    <p:extLst>
      <p:ext uri="{BB962C8B-B14F-4D97-AF65-F5344CB8AC3E}">
        <p14:creationId xmlns:p14="http://schemas.microsoft.com/office/powerpoint/2010/main" val="1841097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0A217A-1459-E058-F0D4-A60461AF4891}"/>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Stow Board of Health Draft Regulations</a:t>
            </a:r>
          </a:p>
        </p:txBody>
      </p:sp>
      <p:sp>
        <p:nvSpPr>
          <p:cNvPr id="3" name="Content Placeholder 2">
            <a:extLst>
              <a:ext uri="{FF2B5EF4-FFF2-40B4-BE49-F238E27FC236}">
                <a16:creationId xmlns:a16="http://schemas.microsoft.com/office/drawing/2014/main" id="{8A36EBDB-63A8-4672-A396-E1CD474657C9}"/>
              </a:ext>
            </a:extLst>
          </p:cNvPr>
          <p:cNvSpPr>
            <a:spLocks noGrp="1"/>
          </p:cNvSpPr>
          <p:nvPr>
            <p:ph idx="1"/>
          </p:nvPr>
        </p:nvSpPr>
        <p:spPr>
          <a:xfrm>
            <a:off x="4810259" y="649480"/>
            <a:ext cx="6555347" cy="5546047"/>
          </a:xfrm>
        </p:spPr>
        <p:txBody>
          <a:bodyPr anchor="ctr">
            <a:normAutofit/>
          </a:bodyPr>
          <a:lstStyle/>
          <a:p>
            <a:pPr marL="0" indent="0">
              <a:buNone/>
            </a:pPr>
            <a:r>
              <a:rPr lang="en-US" sz="2000" dirty="0"/>
              <a:t>Access Draft Regulations: </a:t>
            </a:r>
          </a:p>
          <a:p>
            <a:pPr lvl="1"/>
            <a:r>
              <a:rPr lang="en-US" sz="2000" dirty="0">
                <a:hlinkClick r:id="rId2"/>
              </a:rPr>
              <a:t>https://www.stow-ma.gov/board-health/news/town-stow-private-well-regulations-draft</a:t>
            </a:r>
            <a:endParaRPr lang="en-US" sz="2000" dirty="0"/>
          </a:p>
          <a:p>
            <a:pPr lvl="1"/>
            <a:r>
              <a:rPr lang="en-US" sz="2000" dirty="0"/>
              <a:t>Offer comments and questions: </a:t>
            </a:r>
            <a:r>
              <a:rPr lang="en-US" sz="2000" dirty="0">
                <a:hlinkClick r:id="rId3"/>
              </a:rPr>
              <a:t>health@stow-ma.gov</a:t>
            </a:r>
            <a:endParaRPr lang="en-US" sz="2000" dirty="0"/>
          </a:p>
          <a:p>
            <a:pPr lvl="1"/>
            <a:r>
              <a:rPr lang="en-US" sz="2000" dirty="0"/>
              <a:t>Comment Period ends 9/30/23</a:t>
            </a:r>
          </a:p>
          <a:p>
            <a:pPr lvl="2"/>
            <a:r>
              <a:rPr lang="en-US" dirty="0">
                <a:solidFill>
                  <a:srgbClr val="FF0000"/>
                </a:solidFill>
              </a:rPr>
              <a:t>Should these regulations go into effect just as the new (more stringent) EPA regulations are coming out?</a:t>
            </a:r>
          </a:p>
          <a:p>
            <a:pPr lvl="2"/>
            <a:r>
              <a:rPr lang="en-US" dirty="0">
                <a:solidFill>
                  <a:srgbClr val="FF0000"/>
                </a:solidFill>
              </a:rPr>
              <a:t>Have we explored other funding opportunities that may arise from pending legal actions and MADEP precedent for bottled water assistance?</a:t>
            </a:r>
            <a:br>
              <a:rPr lang="en-US" dirty="0"/>
            </a:br>
            <a:endParaRPr lang="en-US" dirty="0"/>
          </a:p>
          <a:p>
            <a:pPr lvl="1"/>
            <a:endParaRPr lang="en-US" sz="2000" dirty="0"/>
          </a:p>
          <a:p>
            <a:endParaRPr lang="en-US" sz="2000" dirty="0"/>
          </a:p>
        </p:txBody>
      </p:sp>
    </p:spTree>
    <p:extLst>
      <p:ext uri="{BB962C8B-B14F-4D97-AF65-F5344CB8AC3E}">
        <p14:creationId xmlns:p14="http://schemas.microsoft.com/office/powerpoint/2010/main" val="1579734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575A31-09FE-1ACA-20BD-322C95A071F5}"/>
              </a:ext>
            </a:extLst>
          </p:cNvPr>
          <p:cNvPicPr>
            <a:picLocks noChangeAspect="1"/>
          </p:cNvPicPr>
          <p:nvPr/>
        </p:nvPicPr>
        <p:blipFill rotWithShape="1">
          <a:blip r:embed="rId2"/>
          <a:srcRect t="26404" b="17752"/>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9D2150C-4C71-48AA-5BE7-89A224B77D03}"/>
              </a:ext>
            </a:extLst>
          </p:cNvPr>
          <p:cNvSpPr>
            <a:spLocks noGrp="1"/>
          </p:cNvSpPr>
          <p:nvPr>
            <p:ph idx="1"/>
          </p:nvPr>
        </p:nvSpPr>
        <p:spPr>
          <a:xfrm>
            <a:off x="508730" y="3710611"/>
            <a:ext cx="4689987" cy="3062905"/>
          </a:xfrm>
        </p:spPr>
        <p:txBody>
          <a:bodyPr anchor="ctr">
            <a:normAutofit/>
          </a:bodyPr>
          <a:lstStyle/>
          <a:p>
            <a:r>
              <a:rPr lang="en-US" sz="1800" dirty="0"/>
              <a:t>PFAS levels in Lake Boon already exceed current MADEP drinking water standards and imminent EPA standards</a:t>
            </a:r>
          </a:p>
          <a:p>
            <a:r>
              <a:rPr lang="en-US" sz="1800" dirty="0"/>
              <a:t>PFAS is toxic, but it is treatable</a:t>
            </a:r>
          </a:p>
          <a:p>
            <a:r>
              <a:rPr lang="en-US" sz="1800" dirty="0"/>
              <a:t>The cost of treatment can be high, and homeowners may be responsible</a:t>
            </a:r>
          </a:p>
          <a:p>
            <a:r>
              <a:rPr lang="en-US" sz="1800" dirty="0">
                <a:solidFill>
                  <a:srgbClr val="00B050"/>
                </a:solidFill>
              </a:rPr>
              <a:t>We have time to get ahead of this as a community if we take concerted action soon: Test/Fund/Treat</a:t>
            </a:r>
          </a:p>
        </p:txBody>
      </p:sp>
      <p:sp>
        <p:nvSpPr>
          <p:cNvPr id="2" name="Title 1">
            <a:extLst>
              <a:ext uri="{FF2B5EF4-FFF2-40B4-BE49-F238E27FC236}">
                <a16:creationId xmlns:a16="http://schemas.microsoft.com/office/drawing/2014/main" id="{FF582FE5-FEA7-4DE8-C9BA-4586C13F48A7}"/>
              </a:ext>
            </a:extLst>
          </p:cNvPr>
          <p:cNvSpPr>
            <a:spLocks noGrp="1"/>
          </p:cNvSpPr>
          <p:nvPr>
            <p:ph type="title"/>
          </p:nvPr>
        </p:nvSpPr>
        <p:spPr>
          <a:xfrm>
            <a:off x="226112" y="1"/>
            <a:ext cx="3290887" cy="983226"/>
          </a:xfrm>
        </p:spPr>
        <p:txBody>
          <a:bodyPr anchor="ctr">
            <a:normAutofit/>
          </a:bodyPr>
          <a:lstStyle/>
          <a:p>
            <a:r>
              <a:rPr lang="en-US" sz="3600" dirty="0"/>
              <a:t>Call to Action</a:t>
            </a:r>
          </a:p>
        </p:txBody>
      </p:sp>
      <p:sp>
        <p:nvSpPr>
          <p:cNvPr id="7" name="Content Placeholder 2">
            <a:extLst>
              <a:ext uri="{FF2B5EF4-FFF2-40B4-BE49-F238E27FC236}">
                <a16:creationId xmlns:a16="http://schemas.microsoft.com/office/drawing/2014/main" id="{FADE247D-0030-8739-F7BF-48C76F9792A4}"/>
              </a:ext>
            </a:extLst>
          </p:cNvPr>
          <p:cNvSpPr txBox="1">
            <a:spLocks/>
          </p:cNvSpPr>
          <p:nvPr/>
        </p:nvSpPr>
        <p:spPr>
          <a:xfrm>
            <a:off x="5707426" y="3710612"/>
            <a:ext cx="6405916" cy="3062905"/>
          </a:xfrm>
          <a:prstGeom prst="rect">
            <a:avLst/>
          </a:prstGeom>
        </p:spPr>
        <p:txBody>
          <a:bodyPr vert="horz" lIns="91440" tIns="45720" rIns="91440" bIns="45720" rtlCol="0" anchor="t"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0070C0"/>
                </a:solidFill>
              </a:rPr>
              <a:t>Households:</a:t>
            </a:r>
          </a:p>
          <a:p>
            <a:r>
              <a:rPr lang="en-US" sz="1800" dirty="0"/>
              <a:t>Test well water – Report to LBA for tracking if you wish</a:t>
            </a:r>
          </a:p>
          <a:p>
            <a:r>
              <a:rPr lang="en-US" sz="1800" dirty="0"/>
              <a:t>Consider Treatment Options</a:t>
            </a:r>
          </a:p>
          <a:p>
            <a:r>
              <a:rPr lang="en-US" sz="1800" dirty="0"/>
              <a:t>Read the pending Board of Health Regulations – send comments and questions if you wish </a:t>
            </a:r>
            <a:r>
              <a:rPr lang="en-US" sz="1800" dirty="0">
                <a:solidFill>
                  <a:srgbClr val="C00000"/>
                </a:solidFill>
              </a:rPr>
              <a:t>(through September 30)</a:t>
            </a:r>
          </a:p>
          <a:p>
            <a:pPr marL="0" indent="0">
              <a:buNone/>
            </a:pPr>
            <a:r>
              <a:rPr lang="en-US" sz="1800" dirty="0">
                <a:solidFill>
                  <a:srgbClr val="0070C0"/>
                </a:solidFill>
              </a:rPr>
              <a:t>Community:</a:t>
            </a:r>
          </a:p>
          <a:p>
            <a:r>
              <a:rPr lang="en-US" sz="1800" dirty="0"/>
              <a:t>Are there funding options?</a:t>
            </a:r>
          </a:p>
          <a:p>
            <a:r>
              <a:rPr lang="en-US" sz="1800" dirty="0"/>
              <a:t>Are there group discounts on bottled water or treatment systems?</a:t>
            </a:r>
          </a:p>
          <a:p>
            <a:r>
              <a:rPr lang="en-US" sz="1800" dirty="0"/>
              <a:t>Are there volunteers familiar with environmental laws and/or state/federal funding programs?</a:t>
            </a:r>
          </a:p>
          <a:p>
            <a:endParaRPr lang="en-US" sz="1800" dirty="0">
              <a:solidFill>
                <a:srgbClr val="0070C0"/>
              </a:solidFill>
            </a:endParaRPr>
          </a:p>
          <a:p>
            <a:pPr lvl="1"/>
            <a:endParaRPr lang="en-US" sz="1400" dirty="0"/>
          </a:p>
        </p:txBody>
      </p:sp>
    </p:spTree>
    <p:extLst>
      <p:ext uri="{BB962C8B-B14F-4D97-AF65-F5344CB8AC3E}">
        <p14:creationId xmlns:p14="http://schemas.microsoft.com/office/powerpoint/2010/main" val="1297992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B134E74-7F7C-D85D-3E7C-77D984219689}"/>
              </a:ext>
            </a:extLst>
          </p:cNvPr>
          <p:cNvSpPr>
            <a:spLocks noGrp="1"/>
          </p:cNvSpPr>
          <p:nvPr>
            <p:ph type="title"/>
          </p:nvPr>
        </p:nvSpPr>
        <p:spPr>
          <a:xfrm>
            <a:off x="479394" y="1070800"/>
            <a:ext cx="3939688" cy="5583126"/>
          </a:xfrm>
        </p:spPr>
        <p:txBody>
          <a:bodyPr>
            <a:normAutofit/>
          </a:bodyPr>
          <a:lstStyle/>
          <a:p>
            <a:pPr algn="r"/>
            <a:r>
              <a:rPr lang="en-US" sz="6800" dirty="0"/>
              <a:t>Purpose of this discussion</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41E124AD-52F5-033F-C610-E65A6F202576}"/>
              </a:ext>
            </a:extLst>
          </p:cNvPr>
          <p:cNvGraphicFramePr>
            <a:graphicFrameLocks noGrp="1"/>
          </p:cNvGraphicFramePr>
          <p:nvPr>
            <p:ph idx="1"/>
            <p:extLst>
              <p:ext uri="{D42A27DB-BD31-4B8C-83A1-F6EECF244321}">
                <p14:modId xmlns:p14="http://schemas.microsoft.com/office/powerpoint/2010/main" val="1434465525"/>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4152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1884-89BB-2961-AF38-2BC53CF0CE8B}"/>
              </a:ext>
            </a:extLst>
          </p:cNvPr>
          <p:cNvSpPr>
            <a:spLocks noGrp="1"/>
          </p:cNvSpPr>
          <p:nvPr>
            <p:ph type="title"/>
          </p:nvPr>
        </p:nvSpPr>
        <p:spPr>
          <a:xfrm>
            <a:off x="7049707" y="5884849"/>
            <a:ext cx="4902321" cy="398695"/>
          </a:xfrm>
        </p:spPr>
        <p:txBody>
          <a:bodyPr>
            <a:noAutofit/>
          </a:bodyPr>
          <a:lstStyle/>
          <a:p>
            <a:pPr lvl="1"/>
            <a:r>
              <a:rPr lang="en-US" sz="1050" dirty="0">
                <a:hlinkClick r:id="rId2"/>
              </a:rPr>
              <a:t>https://www.epa.gov/pfas/our-current-understanding-human-health-and-environmental-risks-pfas</a:t>
            </a:r>
            <a:r>
              <a:rPr lang="en-US" sz="1050" dirty="0"/>
              <a:t> </a:t>
            </a:r>
          </a:p>
        </p:txBody>
      </p:sp>
      <p:sp>
        <p:nvSpPr>
          <p:cNvPr id="3" name="Content Placeholder 2">
            <a:extLst>
              <a:ext uri="{FF2B5EF4-FFF2-40B4-BE49-F238E27FC236}">
                <a16:creationId xmlns:a16="http://schemas.microsoft.com/office/drawing/2014/main" id="{55C7B06E-A1A4-9012-2C72-621BC8EEFE3C}"/>
              </a:ext>
            </a:extLst>
          </p:cNvPr>
          <p:cNvSpPr>
            <a:spLocks noGrp="1"/>
          </p:cNvSpPr>
          <p:nvPr>
            <p:ph idx="1"/>
          </p:nvPr>
        </p:nvSpPr>
        <p:spPr>
          <a:xfrm>
            <a:off x="742507" y="1473678"/>
            <a:ext cx="6143847" cy="4411171"/>
          </a:xfrm>
          <a:ln>
            <a:solidFill>
              <a:schemeClr val="accent1"/>
            </a:solidFill>
          </a:ln>
        </p:spPr>
        <p:txBody>
          <a:bodyPr>
            <a:normAutofit fontScale="85000" lnSpcReduction="20000"/>
          </a:bodyPr>
          <a:lstStyle/>
          <a:p>
            <a:r>
              <a:rPr lang="en-US" dirty="0"/>
              <a:t>What is PFAS?</a:t>
            </a:r>
          </a:p>
          <a:p>
            <a:pPr lvl="1"/>
            <a:r>
              <a:rPr lang="en-US" dirty="0"/>
              <a:t>Per- and polyfluoroalkyl substances (PFAS) </a:t>
            </a:r>
          </a:p>
          <a:p>
            <a:pPr lvl="1"/>
            <a:r>
              <a:rPr lang="en-US" dirty="0"/>
              <a:t>Manufactured chemicals that make products resistant to stains, water, sticking, etc. </a:t>
            </a:r>
            <a:endParaRPr lang="en-US" sz="2000" dirty="0"/>
          </a:p>
          <a:p>
            <a:pPr lvl="1"/>
            <a:r>
              <a:rPr lang="en-US" dirty="0"/>
              <a:t>Used in firefighting foam</a:t>
            </a:r>
          </a:p>
          <a:p>
            <a:pPr lvl="1"/>
            <a:r>
              <a:rPr lang="en-US" dirty="0"/>
              <a:t>Termed “Forever Chemicals” because they do not break down quickly</a:t>
            </a:r>
          </a:p>
          <a:p>
            <a:r>
              <a:rPr lang="en-US" dirty="0"/>
              <a:t>Measured in Parts Per Trillion (ppt)</a:t>
            </a:r>
          </a:p>
          <a:p>
            <a:pPr lvl="1"/>
            <a:r>
              <a:rPr lang="en-US" dirty="0"/>
              <a:t>A grain of sand in an Olympic size pool</a:t>
            </a:r>
          </a:p>
          <a:p>
            <a:pPr lvl="1"/>
            <a:r>
              <a:rPr lang="en-US" dirty="0"/>
              <a:t>30 seconds in a million years</a:t>
            </a:r>
          </a:p>
          <a:p>
            <a:r>
              <a:rPr lang="en-US" dirty="0"/>
              <a:t>Opportunities to learn more:</a:t>
            </a:r>
          </a:p>
          <a:p>
            <a:pPr lvl="1"/>
            <a:r>
              <a:rPr lang="en-US" dirty="0"/>
              <a:t>MOVIE: </a:t>
            </a:r>
            <a:r>
              <a:rPr lang="en-US" dirty="0">
                <a:solidFill>
                  <a:schemeClr val="accent2"/>
                </a:solidFill>
              </a:rPr>
              <a:t>Dark Waters </a:t>
            </a:r>
            <a:r>
              <a:rPr lang="en-US" dirty="0"/>
              <a:t>(2019): True story of legal action against DuPont Chemical Company</a:t>
            </a:r>
          </a:p>
          <a:p>
            <a:pPr lvl="1"/>
            <a:r>
              <a:rPr lang="en-US" dirty="0"/>
              <a:t>BOOK: </a:t>
            </a:r>
            <a:r>
              <a:rPr lang="en-US" dirty="0">
                <a:solidFill>
                  <a:schemeClr val="accent2"/>
                </a:solidFill>
              </a:rPr>
              <a:t>Troubled Waters: What’s Wrong with What We Drink: </a:t>
            </a:r>
            <a:r>
              <a:rPr lang="en-US" dirty="0"/>
              <a:t>Seth M. Siegel (2019)</a:t>
            </a:r>
          </a:p>
        </p:txBody>
      </p:sp>
      <p:sp>
        <p:nvSpPr>
          <p:cNvPr id="5" name="TextBox 4">
            <a:extLst>
              <a:ext uri="{FF2B5EF4-FFF2-40B4-BE49-F238E27FC236}">
                <a16:creationId xmlns:a16="http://schemas.microsoft.com/office/drawing/2014/main" id="{76F2B1BF-5E9E-946C-AC2A-837D3CB4EA25}"/>
              </a:ext>
            </a:extLst>
          </p:cNvPr>
          <p:cNvSpPr txBox="1"/>
          <p:nvPr/>
        </p:nvSpPr>
        <p:spPr>
          <a:xfrm>
            <a:off x="742507" y="5884849"/>
            <a:ext cx="4862623" cy="523220"/>
          </a:xfrm>
          <a:prstGeom prst="rect">
            <a:avLst/>
          </a:prstGeom>
          <a:noFill/>
        </p:spPr>
        <p:txBody>
          <a:bodyPr wrap="square" rtlCol="0">
            <a:spAutoFit/>
          </a:bodyPr>
          <a:lstStyle/>
          <a:p>
            <a:r>
              <a:rPr lang="en-US" sz="1400" i="1" dirty="0"/>
              <a:t>The Lake Boon Association offers these opportunities to learn for educational value without necessarily endorsing either.</a:t>
            </a:r>
          </a:p>
        </p:txBody>
      </p:sp>
      <p:pic>
        <p:nvPicPr>
          <p:cNvPr id="6" name="Picture 5">
            <a:extLst>
              <a:ext uri="{FF2B5EF4-FFF2-40B4-BE49-F238E27FC236}">
                <a16:creationId xmlns:a16="http://schemas.microsoft.com/office/drawing/2014/main" id="{47E89BAC-BDE7-CD5F-3BF4-C7CC0A0956B8}"/>
              </a:ext>
            </a:extLst>
          </p:cNvPr>
          <p:cNvPicPr>
            <a:picLocks noChangeAspect="1"/>
          </p:cNvPicPr>
          <p:nvPr/>
        </p:nvPicPr>
        <p:blipFill>
          <a:blip r:embed="rId3"/>
          <a:stretch>
            <a:fillRect/>
          </a:stretch>
        </p:blipFill>
        <p:spPr>
          <a:xfrm>
            <a:off x="7177527" y="1473678"/>
            <a:ext cx="4902321" cy="4392580"/>
          </a:xfrm>
          <a:prstGeom prst="rect">
            <a:avLst/>
          </a:prstGeom>
          <a:ln>
            <a:solidFill>
              <a:schemeClr val="accent1"/>
            </a:solidFill>
          </a:ln>
        </p:spPr>
      </p:pic>
      <p:sp>
        <p:nvSpPr>
          <p:cNvPr id="7" name="Title 1">
            <a:extLst>
              <a:ext uri="{FF2B5EF4-FFF2-40B4-BE49-F238E27FC236}">
                <a16:creationId xmlns:a16="http://schemas.microsoft.com/office/drawing/2014/main" id="{69261EA5-D91F-1480-0244-4F046A752981}"/>
              </a:ext>
            </a:extLst>
          </p:cNvPr>
          <p:cNvSpPr txBox="1">
            <a:spLocks/>
          </p:cNvSpPr>
          <p:nvPr/>
        </p:nvSpPr>
        <p:spPr>
          <a:xfrm>
            <a:off x="742507" y="173720"/>
            <a:ext cx="58169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PFAS and Health Risks</a:t>
            </a:r>
          </a:p>
        </p:txBody>
      </p:sp>
      <p:sp>
        <p:nvSpPr>
          <p:cNvPr id="8" name="Rectangle 7">
            <a:extLst>
              <a:ext uri="{FF2B5EF4-FFF2-40B4-BE49-F238E27FC236}">
                <a16:creationId xmlns:a16="http://schemas.microsoft.com/office/drawing/2014/main" id="{4B49259F-4A51-7B46-DAFA-F50C3DE73692}"/>
              </a:ext>
            </a:extLst>
          </p:cNvPr>
          <p:cNvSpPr/>
          <p:nvPr/>
        </p:nvSpPr>
        <p:spPr>
          <a:xfrm>
            <a:off x="7177527" y="1120877"/>
            <a:ext cx="4902321" cy="35280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 US EPA</a:t>
            </a:r>
          </a:p>
        </p:txBody>
      </p:sp>
    </p:spTree>
    <p:extLst>
      <p:ext uri="{BB962C8B-B14F-4D97-AF65-F5344CB8AC3E}">
        <p14:creationId xmlns:p14="http://schemas.microsoft.com/office/powerpoint/2010/main" val="3189866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6C51B-0164-C1A9-B50A-FF5668D27420}"/>
              </a:ext>
            </a:extLst>
          </p:cNvPr>
          <p:cNvSpPr>
            <a:spLocks noGrp="1"/>
          </p:cNvSpPr>
          <p:nvPr>
            <p:ph type="title"/>
          </p:nvPr>
        </p:nvSpPr>
        <p:spPr>
          <a:xfrm>
            <a:off x="838200" y="365125"/>
            <a:ext cx="10515600" cy="886732"/>
          </a:xfrm>
        </p:spPr>
        <p:txBody>
          <a:bodyPr>
            <a:normAutofit/>
          </a:bodyPr>
          <a:lstStyle/>
          <a:p>
            <a:r>
              <a:rPr lang="en-US" dirty="0"/>
              <a:t>Where is PFAS in Massachusetts</a:t>
            </a:r>
          </a:p>
        </p:txBody>
      </p:sp>
      <p:pic>
        <p:nvPicPr>
          <p:cNvPr id="8" name="Picture 7">
            <a:extLst>
              <a:ext uri="{FF2B5EF4-FFF2-40B4-BE49-F238E27FC236}">
                <a16:creationId xmlns:a16="http://schemas.microsoft.com/office/drawing/2014/main" id="{D26FC244-EC72-189D-49C4-8EC9FB4A4A36}"/>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18210" y="1250315"/>
            <a:ext cx="6179820" cy="5242560"/>
          </a:xfrm>
          <a:prstGeom prst="rect">
            <a:avLst/>
          </a:prstGeom>
          <a:noFill/>
          <a:ln>
            <a:solidFill>
              <a:schemeClr val="accent1">
                <a:shade val="15000"/>
              </a:schemeClr>
            </a:solidFill>
          </a:ln>
        </p:spPr>
      </p:pic>
      <p:sp>
        <p:nvSpPr>
          <p:cNvPr id="10" name="TextBox 9">
            <a:extLst>
              <a:ext uri="{FF2B5EF4-FFF2-40B4-BE49-F238E27FC236}">
                <a16:creationId xmlns:a16="http://schemas.microsoft.com/office/drawing/2014/main" id="{A5BCBBA7-D450-10E6-334E-89B432BBD0A7}"/>
              </a:ext>
            </a:extLst>
          </p:cNvPr>
          <p:cNvSpPr txBox="1"/>
          <p:nvPr/>
        </p:nvSpPr>
        <p:spPr>
          <a:xfrm>
            <a:off x="918210" y="6492875"/>
            <a:ext cx="6097904" cy="276999"/>
          </a:xfrm>
          <a:prstGeom prst="rect">
            <a:avLst/>
          </a:prstGeom>
          <a:noFill/>
        </p:spPr>
        <p:txBody>
          <a:bodyPr wrap="square">
            <a:spAutoFit/>
          </a:bodyPr>
          <a:lstStyle/>
          <a:p>
            <a:r>
              <a:rPr lang="en-US" sz="1200" u="sng" dirty="0">
                <a:solidFill>
                  <a:srgbClr val="0563C1"/>
                </a:solidFill>
                <a:effectLst/>
                <a:latin typeface="Calibri" panose="020F0502020204030204" pitchFamily="34" charset="0"/>
                <a:ea typeface="Times New Roman" panose="02020603050405020304" pitchFamily="18" charset="0"/>
                <a:hlinkClick r:id="rId4"/>
              </a:rPr>
              <a:t>https://www.wbur.org/news/2023/02/14/pfas-pfoa-massachusetts-drinking-water-clean-up</a:t>
            </a:r>
            <a:endParaRPr lang="en-US" sz="1200" dirty="0"/>
          </a:p>
        </p:txBody>
      </p:sp>
      <p:cxnSp>
        <p:nvCxnSpPr>
          <p:cNvPr id="12" name="Straight Arrow Connector 11">
            <a:extLst>
              <a:ext uri="{FF2B5EF4-FFF2-40B4-BE49-F238E27FC236}">
                <a16:creationId xmlns:a16="http://schemas.microsoft.com/office/drawing/2014/main" id="{A9A2659E-2ED3-3D0B-556D-6D78CA41175E}"/>
              </a:ext>
            </a:extLst>
          </p:cNvPr>
          <p:cNvCxnSpPr/>
          <p:nvPr/>
        </p:nvCxnSpPr>
        <p:spPr>
          <a:xfrm flipH="1">
            <a:off x="4331970" y="3188970"/>
            <a:ext cx="1786890" cy="274320"/>
          </a:xfrm>
          <a:prstGeom prst="straightConnector1">
            <a:avLst/>
          </a:prstGeom>
          <a:ln>
            <a:solidFill>
              <a:srgbClr val="FF0000"/>
            </a:solidFill>
            <a:tailEnd type="ova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8F8FE33-4FFB-C5D6-CCDE-E3A9E8DE70E5}"/>
              </a:ext>
            </a:extLst>
          </p:cNvPr>
          <p:cNvSpPr txBox="1"/>
          <p:nvPr/>
        </p:nvSpPr>
        <p:spPr>
          <a:xfrm>
            <a:off x="6096000" y="2865804"/>
            <a:ext cx="906017" cy="646331"/>
          </a:xfrm>
          <a:prstGeom prst="rect">
            <a:avLst/>
          </a:prstGeom>
          <a:noFill/>
        </p:spPr>
        <p:txBody>
          <a:bodyPr wrap="none" rtlCol="0">
            <a:spAutoFit/>
          </a:bodyPr>
          <a:lstStyle/>
          <a:p>
            <a:r>
              <a:rPr lang="en-US" dirty="0">
                <a:solidFill>
                  <a:srgbClr val="FF0000"/>
                </a:solidFill>
              </a:rPr>
              <a:t>Stow</a:t>
            </a:r>
          </a:p>
          <a:p>
            <a:r>
              <a:rPr lang="en-US" dirty="0">
                <a:solidFill>
                  <a:srgbClr val="FF0000"/>
                </a:solidFill>
              </a:rPr>
              <a:t>Hudson</a:t>
            </a:r>
          </a:p>
        </p:txBody>
      </p:sp>
      <p:sp>
        <p:nvSpPr>
          <p:cNvPr id="14" name="TextBox 13">
            <a:extLst>
              <a:ext uri="{FF2B5EF4-FFF2-40B4-BE49-F238E27FC236}">
                <a16:creationId xmlns:a16="http://schemas.microsoft.com/office/drawing/2014/main" id="{144DC2CA-7096-7115-7BC7-D9C6CCA53B71}"/>
              </a:ext>
            </a:extLst>
          </p:cNvPr>
          <p:cNvSpPr txBox="1"/>
          <p:nvPr/>
        </p:nvSpPr>
        <p:spPr>
          <a:xfrm>
            <a:off x="7487610" y="1250315"/>
            <a:ext cx="3809040" cy="3631763"/>
          </a:xfrm>
          <a:prstGeom prst="rect">
            <a:avLst/>
          </a:prstGeom>
          <a:noFill/>
          <a:ln>
            <a:solidFill>
              <a:schemeClr val="accent1">
                <a:shade val="15000"/>
              </a:schemeClr>
            </a:solidFill>
          </a:ln>
        </p:spPr>
        <p:txBody>
          <a:bodyPr wrap="square" rtlCol="0">
            <a:spAutoFit/>
          </a:bodyPr>
          <a:lstStyle/>
          <a:p>
            <a:r>
              <a:rPr lang="en-US" b="1" i="0" dirty="0">
                <a:solidFill>
                  <a:srgbClr val="1B1B1B"/>
                </a:solidFill>
                <a:effectLst/>
                <a:latin typeface="Source Sans Pro Web"/>
              </a:rPr>
              <a:t>US Geological </a:t>
            </a:r>
            <a:r>
              <a:rPr lang="en-US" b="1" dirty="0">
                <a:solidFill>
                  <a:srgbClr val="1B1B1B"/>
                </a:solidFill>
                <a:latin typeface="Source Sans Pro Web"/>
              </a:rPr>
              <a:t>Survey: </a:t>
            </a:r>
            <a:r>
              <a:rPr lang="en-US" sz="1600" b="1" i="0" dirty="0">
                <a:solidFill>
                  <a:srgbClr val="1B1B1B"/>
                </a:solidFill>
                <a:effectLst/>
                <a:latin typeface="Source Sans Pro Web"/>
              </a:rPr>
              <a:t>Concentrations of Per- and Polyfluoroalkyl Substances (PFAS) in Selected Rivers and Streams in Massachusetts, 2020</a:t>
            </a:r>
          </a:p>
          <a:p>
            <a:endParaRPr lang="en-US" sz="1600" b="1" dirty="0">
              <a:solidFill>
                <a:srgbClr val="1B1B1B"/>
              </a:solidFill>
              <a:latin typeface="Source Sans Pro Web"/>
            </a:endParaRPr>
          </a:p>
          <a:p>
            <a:pPr marL="285750" indent="-285750">
              <a:buFont typeface="Arial" panose="020B0604020202020204" pitchFamily="34" charset="0"/>
              <a:buChar char="•"/>
            </a:pPr>
            <a:r>
              <a:rPr lang="en-US" sz="1600" b="1" i="0" dirty="0">
                <a:solidFill>
                  <a:srgbClr val="1B1B1B"/>
                </a:solidFill>
                <a:effectLst/>
                <a:latin typeface="Source Sans Pro Web"/>
              </a:rPr>
              <a:t>27 Rivers in MA</a:t>
            </a:r>
          </a:p>
          <a:p>
            <a:pPr marL="285750" indent="-285750">
              <a:buFont typeface="Arial" panose="020B0604020202020204" pitchFamily="34" charset="0"/>
              <a:buChar char="•"/>
            </a:pPr>
            <a:r>
              <a:rPr lang="en-US" sz="1600" b="1" i="0" dirty="0">
                <a:solidFill>
                  <a:srgbClr val="1B1B1B"/>
                </a:solidFill>
                <a:effectLst/>
                <a:latin typeface="Source Sans Pro Web"/>
              </a:rPr>
              <a:t>Near wastewater plan</a:t>
            </a:r>
            <a:r>
              <a:rPr lang="en-US" sz="1600" b="1" dirty="0">
                <a:solidFill>
                  <a:srgbClr val="1B1B1B"/>
                </a:solidFill>
                <a:latin typeface="Source Sans Pro Web"/>
              </a:rPr>
              <a:t>ts</a:t>
            </a:r>
          </a:p>
          <a:p>
            <a:pPr marL="285750" indent="-285750">
              <a:buFont typeface="Arial" panose="020B0604020202020204" pitchFamily="34" charset="0"/>
              <a:buChar char="•"/>
            </a:pPr>
            <a:r>
              <a:rPr lang="en-US" sz="1600" b="1" i="0" dirty="0">
                <a:solidFill>
                  <a:srgbClr val="1B1B1B"/>
                </a:solidFill>
                <a:effectLst/>
                <a:latin typeface="Source Sans Pro Web"/>
              </a:rPr>
              <a:t>Near industrial discharge</a:t>
            </a:r>
          </a:p>
          <a:p>
            <a:pPr marL="285750" indent="-285750">
              <a:buFont typeface="Arial" panose="020B0604020202020204" pitchFamily="34" charset="0"/>
              <a:buChar char="•"/>
            </a:pPr>
            <a:r>
              <a:rPr lang="en-US" sz="1600" b="1" dirty="0">
                <a:solidFill>
                  <a:srgbClr val="1B1B1B"/>
                </a:solidFill>
                <a:latin typeface="Source Sans Pro Web"/>
              </a:rPr>
              <a:t>In open areas</a:t>
            </a:r>
            <a:endParaRPr lang="en-US" sz="1600" b="1" i="0" dirty="0">
              <a:solidFill>
                <a:srgbClr val="1B1B1B"/>
              </a:solidFill>
              <a:effectLst/>
              <a:latin typeface="Source Sans Pro Web"/>
            </a:endParaRPr>
          </a:p>
          <a:p>
            <a:pPr marL="285750" indent="-285750">
              <a:buFont typeface="Arial" panose="020B0604020202020204" pitchFamily="34" charset="0"/>
              <a:buChar char="•"/>
            </a:pPr>
            <a:r>
              <a:rPr lang="en-US" sz="1600" b="1" dirty="0">
                <a:solidFill>
                  <a:srgbClr val="FF0000"/>
                </a:solidFill>
                <a:latin typeface="Source Sans Pro Web"/>
              </a:rPr>
              <a:t>PFAS detected in all 27 rivers</a:t>
            </a:r>
            <a:endParaRPr lang="en-US" sz="1600" b="1" i="0" dirty="0">
              <a:solidFill>
                <a:srgbClr val="FF0000"/>
              </a:solidFill>
              <a:effectLst/>
              <a:latin typeface="Source Sans Pro Web"/>
            </a:endParaRPr>
          </a:p>
          <a:p>
            <a:endParaRPr lang="en-US" b="1" dirty="0">
              <a:solidFill>
                <a:srgbClr val="1B1B1B"/>
              </a:solidFill>
              <a:latin typeface="Source Sans Pro Web"/>
            </a:endParaRPr>
          </a:p>
          <a:p>
            <a:r>
              <a:rPr lang="en-US" sz="1400" b="1" i="0" dirty="0">
                <a:solidFill>
                  <a:srgbClr val="1B1B1B"/>
                </a:solidFill>
                <a:effectLst/>
                <a:latin typeface="Source Sans Pro Web"/>
                <a:hlinkClick r:id="rId5"/>
              </a:rPr>
              <a:t>https://pubs.usgs.gov/publication/dr1160</a:t>
            </a:r>
            <a:endParaRPr lang="en-US" sz="1400" b="1" i="0" dirty="0">
              <a:solidFill>
                <a:srgbClr val="1B1B1B"/>
              </a:solidFill>
              <a:effectLst/>
              <a:latin typeface="Source Sans Pro Web"/>
            </a:endParaRPr>
          </a:p>
          <a:p>
            <a:r>
              <a:rPr lang="en-US" dirty="0">
                <a:solidFill>
                  <a:srgbClr val="1B1B1B"/>
                </a:solidFill>
                <a:latin typeface="Source Sans Pro Web"/>
              </a:rPr>
              <a:t>(Temporarily unavailable)</a:t>
            </a:r>
            <a:endParaRPr lang="en-US" i="0" dirty="0">
              <a:solidFill>
                <a:srgbClr val="1B1B1B"/>
              </a:solidFill>
              <a:effectLst/>
              <a:latin typeface="Source Sans Pro Web"/>
            </a:endParaRPr>
          </a:p>
        </p:txBody>
      </p:sp>
      <p:sp>
        <p:nvSpPr>
          <p:cNvPr id="15" name="TextBox 14">
            <a:extLst>
              <a:ext uri="{FF2B5EF4-FFF2-40B4-BE49-F238E27FC236}">
                <a16:creationId xmlns:a16="http://schemas.microsoft.com/office/drawing/2014/main" id="{36521947-53F6-0041-EABE-4A62147CE641}"/>
              </a:ext>
            </a:extLst>
          </p:cNvPr>
          <p:cNvSpPr txBox="1"/>
          <p:nvPr/>
        </p:nvSpPr>
        <p:spPr>
          <a:xfrm>
            <a:off x="7487610" y="5028604"/>
            <a:ext cx="3809040" cy="1477328"/>
          </a:xfrm>
          <a:prstGeom prst="rect">
            <a:avLst/>
          </a:prstGeom>
          <a:noFill/>
          <a:ln>
            <a:solidFill>
              <a:schemeClr val="accent1">
                <a:shade val="15000"/>
              </a:schemeClr>
            </a:solidFill>
          </a:ln>
        </p:spPr>
        <p:txBody>
          <a:bodyPr wrap="square" rtlCol="0">
            <a:spAutoFit/>
          </a:bodyPr>
          <a:lstStyle/>
          <a:p>
            <a:r>
              <a:rPr lang="en-US" dirty="0"/>
              <a:t>PFAS is ubiquitous throughout the environment.  Around Lake Boon we are particularly vulnerable because of the Firefighting Academy on  Sudbury Road in Stow. </a:t>
            </a:r>
          </a:p>
        </p:txBody>
      </p:sp>
    </p:spTree>
    <p:extLst>
      <p:ext uri="{BB962C8B-B14F-4D97-AF65-F5344CB8AC3E}">
        <p14:creationId xmlns:p14="http://schemas.microsoft.com/office/powerpoint/2010/main" val="1579085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6C06C-7603-DD99-DDC2-924A69CB1CF8}"/>
              </a:ext>
            </a:extLst>
          </p:cNvPr>
          <p:cNvSpPr>
            <a:spLocks noGrp="1"/>
          </p:cNvSpPr>
          <p:nvPr>
            <p:ph type="title"/>
          </p:nvPr>
        </p:nvSpPr>
        <p:spPr/>
        <p:txBody>
          <a:bodyPr/>
          <a:lstStyle/>
          <a:p>
            <a:r>
              <a:rPr lang="en-US" dirty="0"/>
              <a:t>Statement of Facts</a:t>
            </a:r>
          </a:p>
        </p:txBody>
      </p:sp>
      <p:sp>
        <p:nvSpPr>
          <p:cNvPr id="3" name="Text Placeholder 2">
            <a:extLst>
              <a:ext uri="{FF2B5EF4-FFF2-40B4-BE49-F238E27FC236}">
                <a16:creationId xmlns:a16="http://schemas.microsoft.com/office/drawing/2014/main" id="{DCD4AFC2-0FF5-E7B1-A68C-F9AF0333863A}"/>
              </a:ext>
            </a:extLst>
          </p:cNvPr>
          <p:cNvSpPr>
            <a:spLocks noGrp="1"/>
          </p:cNvSpPr>
          <p:nvPr>
            <p:ph type="body" idx="1"/>
          </p:nvPr>
        </p:nvSpPr>
        <p:spPr>
          <a:xfrm>
            <a:off x="763588" y="1278732"/>
            <a:ext cx="5157787" cy="823912"/>
          </a:xfrm>
        </p:spPr>
        <p:txBody>
          <a:bodyPr/>
          <a:lstStyle/>
          <a:p>
            <a:r>
              <a:rPr lang="en-US" dirty="0"/>
              <a:t>PFAS Contamination</a:t>
            </a:r>
          </a:p>
        </p:txBody>
      </p:sp>
      <p:sp>
        <p:nvSpPr>
          <p:cNvPr id="4" name="Content Placeholder 3">
            <a:extLst>
              <a:ext uri="{FF2B5EF4-FFF2-40B4-BE49-F238E27FC236}">
                <a16:creationId xmlns:a16="http://schemas.microsoft.com/office/drawing/2014/main" id="{54671984-D1D6-65B5-E6BD-88585A6272BF}"/>
              </a:ext>
            </a:extLst>
          </p:cNvPr>
          <p:cNvSpPr>
            <a:spLocks noGrp="1"/>
          </p:cNvSpPr>
          <p:nvPr>
            <p:ph sz="half" idx="2"/>
          </p:nvPr>
        </p:nvSpPr>
        <p:spPr>
          <a:xfrm>
            <a:off x="763588" y="2102644"/>
            <a:ext cx="5157787" cy="4303768"/>
          </a:xfrm>
        </p:spPr>
        <p:txBody>
          <a:bodyPr>
            <a:normAutofit fontScale="32500" lnSpcReduction="20000"/>
          </a:bodyPr>
          <a:lstStyle/>
          <a:p>
            <a:pPr>
              <a:lnSpc>
                <a:spcPct val="120000"/>
              </a:lnSpc>
            </a:pPr>
            <a:r>
              <a:rPr lang="en-US" sz="4300" b="0" i="0" dirty="0">
                <a:solidFill>
                  <a:srgbClr val="1B1B1B"/>
                </a:solidFill>
                <a:effectLst/>
                <a:latin typeface="Source Sans Pro Web"/>
              </a:rPr>
              <a:t>PFAS are widely used, long lasting chemicals, components of which break down very slowly over time </a:t>
            </a:r>
            <a:r>
              <a:rPr lang="en-US" sz="3400" b="0" i="0" dirty="0">
                <a:solidFill>
                  <a:schemeClr val="accent1"/>
                </a:solidFill>
                <a:effectLst/>
                <a:latin typeface="Source Sans Pro Web"/>
              </a:rPr>
              <a:t>(https://www.epa.gov/pfas/pfas-explained) </a:t>
            </a:r>
          </a:p>
          <a:p>
            <a:pPr>
              <a:lnSpc>
                <a:spcPct val="120000"/>
              </a:lnSpc>
            </a:pPr>
            <a:r>
              <a:rPr lang="en-US" sz="4300" b="0" i="0" dirty="0">
                <a:solidFill>
                  <a:srgbClr val="1B1B1B"/>
                </a:solidFill>
                <a:effectLst/>
                <a:latin typeface="Source Sans Pro Web"/>
              </a:rPr>
              <a:t>Scientific studies have shown that exposure to some PFAS in the environment may be linked to harmful health effects in humans and animals. </a:t>
            </a:r>
            <a:r>
              <a:rPr lang="en-US" sz="3400" b="0" i="0" dirty="0">
                <a:solidFill>
                  <a:schemeClr val="accent1"/>
                </a:solidFill>
                <a:effectLst/>
                <a:latin typeface="Source Sans Pro Web"/>
              </a:rPr>
              <a:t>(https://www.epa.gov/pfas/pfas-explained) </a:t>
            </a:r>
          </a:p>
          <a:p>
            <a:pPr>
              <a:lnSpc>
                <a:spcPct val="120000"/>
              </a:lnSpc>
            </a:pPr>
            <a:r>
              <a:rPr lang="en-US" sz="4300" dirty="0">
                <a:solidFill>
                  <a:srgbClr val="1B1B1B"/>
                </a:solidFill>
                <a:latin typeface="Source Sans Pro Web"/>
              </a:rPr>
              <a:t>The DFS Firefighting Academy on Sudbury Road in Stow is a known source of PFAS, which is a chemical used in firefighting foam.  </a:t>
            </a:r>
            <a:r>
              <a:rPr lang="en-US" sz="4300" u="sng" dirty="0">
                <a:solidFill>
                  <a:srgbClr val="1B1B1B"/>
                </a:solidFill>
                <a:latin typeface="Source Sans Pro Web"/>
              </a:rPr>
              <a:t>It is likely </a:t>
            </a:r>
            <a:r>
              <a:rPr lang="en-US" sz="4300" b="1" u="sng" dirty="0">
                <a:solidFill>
                  <a:srgbClr val="1B1B1B"/>
                </a:solidFill>
                <a:latin typeface="Source Sans Pro Web"/>
              </a:rPr>
              <a:t>not</a:t>
            </a:r>
            <a:r>
              <a:rPr lang="en-US" sz="4300" u="sng" dirty="0">
                <a:solidFill>
                  <a:srgbClr val="1B1B1B"/>
                </a:solidFill>
                <a:latin typeface="Source Sans Pro Web"/>
              </a:rPr>
              <a:t> the only source of PFAS in the Lake Boon watershed and aquifers.</a:t>
            </a:r>
          </a:p>
          <a:p>
            <a:pPr>
              <a:lnSpc>
                <a:spcPct val="120000"/>
              </a:lnSpc>
            </a:pPr>
            <a:r>
              <a:rPr lang="en-US" sz="4300" b="0" i="0" dirty="0">
                <a:solidFill>
                  <a:srgbClr val="1B1B1B"/>
                </a:solidFill>
                <a:effectLst/>
                <a:latin typeface="Source Sans Pro Web"/>
              </a:rPr>
              <a:t>PFAS has been detected in White Pond, Lake Boon, and in private drinking water wells around Lake Boon</a:t>
            </a:r>
          </a:p>
          <a:p>
            <a:pPr>
              <a:lnSpc>
                <a:spcPct val="120000"/>
              </a:lnSpc>
            </a:pPr>
            <a:r>
              <a:rPr lang="en-US" sz="4300" dirty="0">
                <a:solidFill>
                  <a:srgbClr val="00B050"/>
                </a:solidFill>
                <a:latin typeface="Source Sans Pro Web"/>
              </a:rPr>
              <a:t>PFAS can be effectively treated by public treatment plants or in-home systems using carbon filters or reverse osmosis systems.</a:t>
            </a:r>
            <a:endParaRPr lang="en-US" sz="4300" b="0" i="0" dirty="0">
              <a:solidFill>
                <a:srgbClr val="00B050"/>
              </a:solidFill>
              <a:effectLst/>
              <a:latin typeface="Source Sans Pro Web"/>
            </a:endParaRPr>
          </a:p>
          <a:p>
            <a:pPr marL="0" indent="0">
              <a:buNone/>
            </a:pPr>
            <a:endParaRPr lang="en-US" dirty="0"/>
          </a:p>
        </p:txBody>
      </p:sp>
      <p:sp>
        <p:nvSpPr>
          <p:cNvPr id="5" name="Text Placeholder 4">
            <a:extLst>
              <a:ext uri="{FF2B5EF4-FFF2-40B4-BE49-F238E27FC236}">
                <a16:creationId xmlns:a16="http://schemas.microsoft.com/office/drawing/2014/main" id="{E09C2794-7813-C7EC-9D1B-D3C42F60F5EB}"/>
              </a:ext>
            </a:extLst>
          </p:cNvPr>
          <p:cNvSpPr>
            <a:spLocks noGrp="1"/>
          </p:cNvSpPr>
          <p:nvPr>
            <p:ph type="body" sz="quarter" idx="3"/>
          </p:nvPr>
        </p:nvSpPr>
        <p:spPr>
          <a:xfrm>
            <a:off x="6096000" y="1278732"/>
            <a:ext cx="5183188" cy="823912"/>
          </a:xfrm>
        </p:spPr>
        <p:txBody>
          <a:bodyPr/>
          <a:lstStyle/>
          <a:p>
            <a:r>
              <a:rPr lang="en-US" dirty="0"/>
              <a:t>PFAS Regulations</a:t>
            </a:r>
          </a:p>
        </p:txBody>
      </p:sp>
      <p:sp>
        <p:nvSpPr>
          <p:cNvPr id="6" name="Content Placeholder 5">
            <a:extLst>
              <a:ext uri="{FF2B5EF4-FFF2-40B4-BE49-F238E27FC236}">
                <a16:creationId xmlns:a16="http://schemas.microsoft.com/office/drawing/2014/main" id="{F05A6BEB-7905-FF55-75ED-4C4993A51122}"/>
              </a:ext>
            </a:extLst>
          </p:cNvPr>
          <p:cNvSpPr>
            <a:spLocks noGrp="1"/>
          </p:cNvSpPr>
          <p:nvPr>
            <p:ph sz="quarter" idx="4"/>
          </p:nvPr>
        </p:nvSpPr>
        <p:spPr>
          <a:xfrm>
            <a:off x="6096000" y="2102644"/>
            <a:ext cx="5183188" cy="3684588"/>
          </a:xfrm>
        </p:spPr>
        <p:txBody>
          <a:bodyPr>
            <a:noAutofit/>
          </a:bodyPr>
          <a:lstStyle/>
          <a:p>
            <a:r>
              <a:rPr lang="en-US" sz="1600" dirty="0"/>
              <a:t>PFAS Regulations are relatively new and still evolving – each state does this differently.</a:t>
            </a:r>
          </a:p>
          <a:p>
            <a:r>
              <a:rPr lang="en-US" sz="1600" dirty="0"/>
              <a:t>Massachusetts limits PFAS concentrations in drinking water to </a:t>
            </a:r>
            <a:r>
              <a:rPr lang="en-US" sz="1600" b="1" dirty="0">
                <a:solidFill>
                  <a:srgbClr val="FF0000"/>
                </a:solidFill>
              </a:rPr>
              <a:t>20 parts per trillion </a:t>
            </a:r>
            <a:r>
              <a:rPr lang="en-US" sz="1600" dirty="0"/>
              <a:t>(ppt), as a combination of 6 identified compounds.</a:t>
            </a:r>
          </a:p>
          <a:p>
            <a:r>
              <a:rPr lang="en-US" sz="1600" dirty="0"/>
              <a:t>The US EPA has promulgated regulations that would supercede state regulations, and limit PFAS in drinking water to </a:t>
            </a:r>
            <a:r>
              <a:rPr lang="en-US" sz="1600" b="1" dirty="0">
                <a:solidFill>
                  <a:srgbClr val="FF0000"/>
                </a:solidFill>
              </a:rPr>
              <a:t>4 ppt for PFOA and PFOS (2 PFAS compounds commonly in firefighting foam) and 4 others</a:t>
            </a:r>
            <a:r>
              <a:rPr lang="en-US" sz="1600" dirty="0"/>
              <a:t>.  The public comment period ended in mid 2023.  Generally expected to be enacted in 2023.</a:t>
            </a:r>
          </a:p>
          <a:p>
            <a:r>
              <a:rPr lang="en-US" sz="1600" dirty="0">
                <a:solidFill>
                  <a:schemeClr val="accent2"/>
                </a:solidFill>
              </a:rPr>
              <a:t>The Stow Board of Health has drafted regulations that may require homeowners to pay the cost of PFAS remediation for their homes</a:t>
            </a:r>
          </a:p>
          <a:p>
            <a:r>
              <a:rPr lang="en-US" sz="1600" dirty="0">
                <a:solidFill>
                  <a:schemeClr val="accent2"/>
                </a:solidFill>
              </a:rPr>
              <a:t>PFAS has been detected in Lake Boon and adjoining wells at levels that exceed current MA drinking water regulations and pending EPA drinking water regulations.</a:t>
            </a:r>
          </a:p>
        </p:txBody>
      </p:sp>
    </p:spTree>
    <p:extLst>
      <p:ext uri="{BB962C8B-B14F-4D97-AF65-F5344CB8AC3E}">
        <p14:creationId xmlns:p14="http://schemas.microsoft.com/office/powerpoint/2010/main" val="2517842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C01E8A5E-5FA5-E018-C62D-749F9718013C}"/>
              </a:ext>
            </a:extLst>
          </p:cNvPr>
          <p:cNvPicPr>
            <a:picLocks noChangeAspect="1"/>
          </p:cNvPicPr>
          <p:nvPr/>
        </p:nvPicPr>
        <p:blipFill rotWithShape="1">
          <a:blip r:embed="rId2"/>
          <a:srcRect t="6057" r="23298" b="3034"/>
          <a:stretch/>
        </p:blipFill>
        <p:spPr>
          <a:xfrm>
            <a:off x="3523488" y="10"/>
            <a:ext cx="8668512" cy="6857990"/>
          </a:xfrm>
          <a:prstGeom prst="rect">
            <a:avLst/>
          </a:prstGeom>
        </p:spPr>
      </p:pic>
      <p:sp>
        <p:nvSpPr>
          <p:cNvPr id="26" name="Rectangle 25">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5B9842F-365A-452C-EBB8-3AD3C65DCC54}"/>
              </a:ext>
            </a:extLst>
          </p:cNvPr>
          <p:cNvSpPr>
            <a:spLocks noGrp="1"/>
          </p:cNvSpPr>
          <p:nvPr>
            <p:ph type="title"/>
          </p:nvPr>
        </p:nvSpPr>
        <p:spPr>
          <a:xfrm>
            <a:off x="435309" y="609787"/>
            <a:ext cx="4023360" cy="3204134"/>
          </a:xfrm>
        </p:spPr>
        <p:txBody>
          <a:bodyPr vert="horz" lIns="91440" tIns="45720" rIns="91440" bIns="45720" rtlCol="0" anchor="b">
            <a:normAutofit/>
          </a:bodyPr>
          <a:lstStyle/>
          <a:p>
            <a:r>
              <a:rPr lang="en-US" sz="4800" dirty="0">
                <a:solidFill>
                  <a:schemeClr val="bg1"/>
                </a:solidFill>
              </a:rPr>
              <a:t>Timeline and levels of PFAS occurrence in Lake Boon</a:t>
            </a:r>
          </a:p>
        </p:txBody>
      </p:sp>
      <p:sp>
        <p:nvSpPr>
          <p:cNvPr id="28" name="Rectangle 2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Rectangle 2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47B1882-782D-F435-96A0-AE2F14F67D73}"/>
              </a:ext>
            </a:extLst>
          </p:cNvPr>
          <p:cNvSpPr txBox="1"/>
          <p:nvPr/>
        </p:nvSpPr>
        <p:spPr>
          <a:xfrm>
            <a:off x="435309" y="4109537"/>
            <a:ext cx="5092995" cy="2585323"/>
          </a:xfrm>
          <a:prstGeom prst="rect">
            <a:avLst/>
          </a:prstGeom>
          <a:noFill/>
        </p:spPr>
        <p:txBody>
          <a:bodyPr wrap="square" rtlCol="0">
            <a:spAutoFit/>
          </a:bodyPr>
          <a:lstStyle/>
          <a:p>
            <a:r>
              <a:rPr lang="en-US" dirty="0">
                <a:solidFill>
                  <a:schemeClr val="bg1"/>
                </a:solidFill>
              </a:rPr>
              <a:t>Note: Much of this information is extracted from </a:t>
            </a:r>
          </a:p>
          <a:p>
            <a:r>
              <a:rPr lang="en-US" dirty="0">
                <a:solidFill>
                  <a:schemeClr val="bg1"/>
                </a:solidFill>
              </a:rPr>
              <a:t>a cited report commissioned by the Massachusetts </a:t>
            </a:r>
          </a:p>
          <a:p>
            <a:r>
              <a:rPr lang="en-US" dirty="0">
                <a:solidFill>
                  <a:schemeClr val="bg1"/>
                </a:solidFill>
              </a:rPr>
              <a:t>Department of Environmental Protection, which focuses on the impacts of PFAS to nearby ecosystems.  By its charter, MADEP is responsible for ecosystem and environmental health, but does not have specific oversight of human health, per se.  The numbers in MADEP’s report, however, are alarming with respect to human health risks.</a:t>
            </a:r>
          </a:p>
        </p:txBody>
      </p:sp>
    </p:spTree>
    <p:extLst>
      <p:ext uri="{BB962C8B-B14F-4D97-AF65-F5344CB8AC3E}">
        <p14:creationId xmlns:p14="http://schemas.microsoft.com/office/powerpoint/2010/main" val="100635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map of a city&#10;&#10;Description automatically generated">
            <a:extLst>
              <a:ext uri="{FF2B5EF4-FFF2-40B4-BE49-F238E27FC236}">
                <a16:creationId xmlns:a16="http://schemas.microsoft.com/office/drawing/2014/main" id="{9FFC2B32-C7D6-9531-83A6-691A22D888B6}"/>
              </a:ext>
            </a:extLst>
          </p:cNvPr>
          <p:cNvPicPr>
            <a:picLocks noChangeAspect="1"/>
          </p:cNvPicPr>
          <p:nvPr/>
        </p:nvPicPr>
        <p:blipFill>
          <a:blip r:embed="rId2"/>
          <a:stretch>
            <a:fillRect/>
          </a:stretch>
        </p:blipFill>
        <p:spPr>
          <a:xfrm>
            <a:off x="5084054" y="1207096"/>
            <a:ext cx="6680445" cy="5271644"/>
          </a:xfrm>
          <a:prstGeom prst="rect">
            <a:avLst/>
          </a:prstGeom>
        </p:spPr>
      </p:pic>
      <p:sp>
        <p:nvSpPr>
          <p:cNvPr id="2" name="Rectangle 1">
            <a:extLst>
              <a:ext uri="{FF2B5EF4-FFF2-40B4-BE49-F238E27FC236}">
                <a16:creationId xmlns:a16="http://schemas.microsoft.com/office/drawing/2014/main" id="{FDA46B6C-43D4-5279-D342-52AEC03F36CE}"/>
              </a:ext>
            </a:extLst>
          </p:cNvPr>
          <p:cNvSpPr/>
          <p:nvPr/>
        </p:nvSpPr>
        <p:spPr>
          <a:xfrm>
            <a:off x="6827291" y="457200"/>
            <a:ext cx="936692" cy="392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688">
              <a:spcAft>
                <a:spcPts val="600"/>
              </a:spcAft>
            </a:pPr>
            <a:r>
              <a:rPr lang="en-US" sz="1836" kern="1200" dirty="0">
                <a:solidFill>
                  <a:schemeClr val="lt1"/>
                </a:solidFill>
                <a:latin typeface="+mn-lt"/>
                <a:ea typeface="+mn-ea"/>
                <a:cs typeface="+mn-cs"/>
              </a:rPr>
              <a:t>2018</a:t>
            </a:r>
            <a:endParaRPr lang="en-US" dirty="0"/>
          </a:p>
        </p:txBody>
      </p:sp>
      <p:sp>
        <p:nvSpPr>
          <p:cNvPr id="24" name="TextBox 23">
            <a:extLst>
              <a:ext uri="{FF2B5EF4-FFF2-40B4-BE49-F238E27FC236}">
                <a16:creationId xmlns:a16="http://schemas.microsoft.com/office/drawing/2014/main" id="{6C7AB7D0-F8F3-B902-C235-B8DB607BA8B7}"/>
              </a:ext>
            </a:extLst>
          </p:cNvPr>
          <p:cNvSpPr txBox="1"/>
          <p:nvPr/>
        </p:nvSpPr>
        <p:spPr>
          <a:xfrm>
            <a:off x="9981168" y="5975659"/>
            <a:ext cx="989630" cy="461665"/>
          </a:xfrm>
          <a:prstGeom prst="rect">
            <a:avLst/>
          </a:prstGeom>
          <a:noFill/>
        </p:spPr>
        <p:txBody>
          <a:bodyPr wrap="none" rtlCol="0">
            <a:spAutoFit/>
          </a:bodyPr>
          <a:lstStyle/>
          <a:p>
            <a:pPr defTabSz="932688">
              <a:spcAft>
                <a:spcPts val="600"/>
              </a:spcAft>
            </a:pPr>
            <a:r>
              <a:rPr lang="en-US" sz="2400" kern="1200" dirty="0">
                <a:solidFill>
                  <a:srgbClr val="FF0000"/>
                </a:solidFill>
                <a:latin typeface="+mn-lt"/>
                <a:ea typeface="+mn-ea"/>
                <a:cs typeface="+mn-cs"/>
              </a:rPr>
              <a:t>68 ppt</a:t>
            </a:r>
            <a:endParaRPr lang="en-US" sz="2400" dirty="0">
              <a:solidFill>
                <a:srgbClr val="FF0000"/>
              </a:solidFill>
            </a:endParaRPr>
          </a:p>
        </p:txBody>
      </p:sp>
      <p:sp>
        <p:nvSpPr>
          <p:cNvPr id="25" name="TextBox 24">
            <a:extLst>
              <a:ext uri="{FF2B5EF4-FFF2-40B4-BE49-F238E27FC236}">
                <a16:creationId xmlns:a16="http://schemas.microsoft.com/office/drawing/2014/main" id="{D07897F3-EF81-A92C-37D3-F23494AB014A}"/>
              </a:ext>
            </a:extLst>
          </p:cNvPr>
          <p:cNvSpPr txBox="1"/>
          <p:nvPr/>
        </p:nvSpPr>
        <p:spPr>
          <a:xfrm>
            <a:off x="1464910" y="1207096"/>
            <a:ext cx="2211696" cy="734304"/>
          </a:xfrm>
          <a:prstGeom prst="rect">
            <a:avLst/>
          </a:prstGeom>
          <a:noFill/>
        </p:spPr>
        <p:txBody>
          <a:bodyPr wrap="none" rtlCol="0">
            <a:spAutoFit/>
          </a:bodyPr>
          <a:lstStyle/>
          <a:p>
            <a:pPr defTabSz="932688">
              <a:spcAft>
                <a:spcPts val="600"/>
              </a:spcAft>
            </a:pPr>
            <a:r>
              <a:rPr lang="en-US" sz="1836" kern="1200" dirty="0">
                <a:solidFill>
                  <a:schemeClr val="bg1"/>
                </a:solidFill>
                <a:latin typeface="+mn-lt"/>
                <a:ea typeface="+mn-ea"/>
                <a:cs typeface="+mn-cs"/>
              </a:rPr>
              <a:t>Cited by DEP,</a:t>
            </a:r>
          </a:p>
          <a:p>
            <a:pPr defTabSz="932688">
              <a:spcAft>
                <a:spcPts val="600"/>
              </a:spcAft>
            </a:pPr>
            <a:r>
              <a:rPr lang="en-US" sz="1836" kern="1200" dirty="0">
                <a:solidFill>
                  <a:schemeClr val="bg1"/>
                </a:solidFill>
                <a:latin typeface="+mn-lt"/>
                <a:ea typeface="+mn-ea"/>
                <a:cs typeface="+mn-cs"/>
              </a:rPr>
              <a:t>“obtained by others.”</a:t>
            </a:r>
            <a:endParaRPr lang="en-US" dirty="0">
              <a:solidFill>
                <a:schemeClr val="bg1"/>
              </a:solidFill>
            </a:endParaRPr>
          </a:p>
        </p:txBody>
      </p:sp>
      <p:sp>
        <p:nvSpPr>
          <p:cNvPr id="3" name="TextBox 2">
            <a:extLst>
              <a:ext uri="{FF2B5EF4-FFF2-40B4-BE49-F238E27FC236}">
                <a16:creationId xmlns:a16="http://schemas.microsoft.com/office/drawing/2014/main" id="{BEE9283C-82B8-745B-6FBD-037D6D9BDD03}"/>
              </a:ext>
            </a:extLst>
          </p:cNvPr>
          <p:cNvSpPr txBox="1"/>
          <p:nvPr/>
        </p:nvSpPr>
        <p:spPr>
          <a:xfrm>
            <a:off x="202018" y="5201559"/>
            <a:ext cx="4976037" cy="1169551"/>
          </a:xfrm>
          <a:prstGeom prst="rect">
            <a:avLst/>
          </a:prstGeom>
          <a:noFill/>
        </p:spPr>
        <p:txBody>
          <a:bodyPr wrap="square">
            <a:spAutoFit/>
          </a:bodyPr>
          <a:lstStyle/>
          <a:p>
            <a:r>
              <a:rPr lang="en-US" sz="1400" dirty="0">
                <a:solidFill>
                  <a:schemeClr val="bg1"/>
                </a:solidFill>
              </a:rPr>
              <a:t>Cited in:</a:t>
            </a:r>
          </a:p>
          <a:p>
            <a:r>
              <a:rPr lang="en-US" sz="1400" dirty="0">
                <a:solidFill>
                  <a:schemeClr val="bg1"/>
                </a:solidFill>
              </a:rPr>
              <a:t>Immediate Response Action Status Report No. 7, MA DFS Firefighting Academy, 664 Sudbury Road, Stow MA.  Release Tracking Number 2-21045.  </a:t>
            </a:r>
            <a:r>
              <a:rPr lang="en-US" sz="1400" i="1" dirty="0">
                <a:solidFill>
                  <a:schemeClr val="bg1"/>
                </a:solidFill>
              </a:rPr>
              <a:t>MA Department of Environmental Protection, February 27, 2023.  Prepared by GZA</a:t>
            </a:r>
          </a:p>
        </p:txBody>
      </p:sp>
    </p:spTree>
    <p:extLst>
      <p:ext uri="{BB962C8B-B14F-4D97-AF65-F5344CB8AC3E}">
        <p14:creationId xmlns:p14="http://schemas.microsoft.com/office/powerpoint/2010/main" val="642740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FC2B32-C7D6-9531-83A6-691A22D888B6}"/>
              </a:ext>
            </a:extLst>
          </p:cNvPr>
          <p:cNvPicPr>
            <a:picLocks noChangeAspect="1"/>
          </p:cNvPicPr>
          <p:nvPr/>
        </p:nvPicPr>
        <p:blipFill>
          <a:blip r:embed="rId2"/>
          <a:stretch>
            <a:fillRect/>
          </a:stretch>
        </p:blipFill>
        <p:spPr>
          <a:xfrm>
            <a:off x="5670540" y="1711814"/>
            <a:ext cx="6521459" cy="5146186"/>
          </a:xfrm>
          <a:prstGeom prst="rect">
            <a:avLst/>
          </a:prstGeom>
        </p:spPr>
      </p:pic>
      <p:pic>
        <p:nvPicPr>
          <p:cNvPr id="3" name="Picture 2">
            <a:extLst>
              <a:ext uri="{FF2B5EF4-FFF2-40B4-BE49-F238E27FC236}">
                <a16:creationId xmlns:a16="http://schemas.microsoft.com/office/drawing/2014/main" id="{91B8D83C-2130-3178-7027-DAAD668DD070}"/>
              </a:ext>
            </a:extLst>
          </p:cNvPr>
          <p:cNvPicPr>
            <a:picLocks noChangeAspect="1"/>
          </p:cNvPicPr>
          <p:nvPr/>
        </p:nvPicPr>
        <p:blipFill>
          <a:blip r:embed="rId3"/>
          <a:stretch>
            <a:fillRect/>
          </a:stretch>
        </p:blipFill>
        <p:spPr>
          <a:xfrm>
            <a:off x="0" y="1214478"/>
            <a:ext cx="6521460" cy="2553008"/>
          </a:xfrm>
          <a:prstGeom prst="rect">
            <a:avLst/>
          </a:prstGeom>
        </p:spPr>
      </p:pic>
      <p:sp>
        <p:nvSpPr>
          <p:cNvPr id="6" name="Oval 5">
            <a:extLst>
              <a:ext uri="{FF2B5EF4-FFF2-40B4-BE49-F238E27FC236}">
                <a16:creationId xmlns:a16="http://schemas.microsoft.com/office/drawing/2014/main" id="{28B0C99A-E6E1-953A-5A5C-4CB680E4C982}"/>
              </a:ext>
            </a:extLst>
          </p:cNvPr>
          <p:cNvSpPr/>
          <p:nvPr/>
        </p:nvSpPr>
        <p:spPr>
          <a:xfrm>
            <a:off x="9768348" y="5931560"/>
            <a:ext cx="127820" cy="13745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E548AF85-65E8-23D3-5473-31DB1308D815}"/>
              </a:ext>
            </a:extLst>
          </p:cNvPr>
          <p:cNvSpPr/>
          <p:nvPr/>
        </p:nvSpPr>
        <p:spPr>
          <a:xfrm>
            <a:off x="9910916" y="5707726"/>
            <a:ext cx="127820" cy="13745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25DCAF22-F25E-2AC4-3F9A-909FE2DEB7D7}"/>
              </a:ext>
            </a:extLst>
          </p:cNvPr>
          <p:cNvSpPr/>
          <p:nvPr/>
        </p:nvSpPr>
        <p:spPr>
          <a:xfrm>
            <a:off x="9520102" y="6292845"/>
            <a:ext cx="127820" cy="13745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7C0BFC8-C039-0ADF-80E1-8AFF768BE541}"/>
              </a:ext>
            </a:extLst>
          </p:cNvPr>
          <p:cNvSpPr/>
          <p:nvPr/>
        </p:nvSpPr>
        <p:spPr>
          <a:xfrm>
            <a:off x="9257640" y="5639001"/>
            <a:ext cx="127820" cy="13745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18475727-4891-88BD-7D77-31ADEBCB701B}"/>
              </a:ext>
            </a:extLst>
          </p:cNvPr>
          <p:cNvSpPr/>
          <p:nvPr/>
        </p:nvSpPr>
        <p:spPr>
          <a:xfrm>
            <a:off x="9898890" y="6283112"/>
            <a:ext cx="127820" cy="13745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AD253F30-83EC-BC65-B33E-AF6199E91D1A}"/>
              </a:ext>
            </a:extLst>
          </p:cNvPr>
          <p:cNvSpPr/>
          <p:nvPr/>
        </p:nvSpPr>
        <p:spPr>
          <a:xfrm>
            <a:off x="10299290" y="6069011"/>
            <a:ext cx="127820" cy="13745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4679FF8A-57B5-7F60-17D8-D28C761B46AF}"/>
              </a:ext>
            </a:extLst>
          </p:cNvPr>
          <p:cNvSpPr/>
          <p:nvPr/>
        </p:nvSpPr>
        <p:spPr>
          <a:xfrm>
            <a:off x="10493457" y="5990651"/>
            <a:ext cx="127820" cy="1374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064C0F73-0636-3E99-EDA1-2F832857D41E}"/>
              </a:ext>
            </a:extLst>
          </p:cNvPr>
          <p:cNvSpPr/>
          <p:nvPr/>
        </p:nvSpPr>
        <p:spPr>
          <a:xfrm>
            <a:off x="10363200" y="5926743"/>
            <a:ext cx="127820" cy="1374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46DF5A2-B8F6-E040-F3E0-37795C0FED08}"/>
              </a:ext>
            </a:extLst>
          </p:cNvPr>
          <p:cNvSpPr/>
          <p:nvPr/>
        </p:nvSpPr>
        <p:spPr>
          <a:xfrm>
            <a:off x="9977303" y="6064194"/>
            <a:ext cx="127820" cy="1374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0FC704D7-28D5-24A2-A3AE-1C1D8C545DAE}"/>
              </a:ext>
            </a:extLst>
          </p:cNvPr>
          <p:cNvSpPr/>
          <p:nvPr/>
        </p:nvSpPr>
        <p:spPr>
          <a:xfrm>
            <a:off x="9759395" y="5701648"/>
            <a:ext cx="127820" cy="1374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C8053EA1-893B-080D-DA2E-B180D29CC605}"/>
              </a:ext>
            </a:extLst>
          </p:cNvPr>
          <p:cNvSpPr/>
          <p:nvPr/>
        </p:nvSpPr>
        <p:spPr>
          <a:xfrm>
            <a:off x="10122838" y="6201645"/>
            <a:ext cx="127820" cy="1374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61DDBB89-44F8-38BF-2242-66BE0B2D06D5}"/>
              </a:ext>
            </a:extLst>
          </p:cNvPr>
          <p:cNvSpPr/>
          <p:nvPr/>
        </p:nvSpPr>
        <p:spPr>
          <a:xfrm>
            <a:off x="9889654" y="6420563"/>
            <a:ext cx="127820" cy="1374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BEE9A63E-0392-29BB-B90D-75B77EA2C673}"/>
              </a:ext>
            </a:extLst>
          </p:cNvPr>
          <p:cNvSpPr/>
          <p:nvPr/>
        </p:nvSpPr>
        <p:spPr>
          <a:xfrm>
            <a:off x="4249633" y="5946019"/>
            <a:ext cx="127820" cy="1374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5CC2D34C-ACA9-D217-1AEF-CF9A21F3431F}"/>
              </a:ext>
            </a:extLst>
          </p:cNvPr>
          <p:cNvSpPr/>
          <p:nvPr/>
        </p:nvSpPr>
        <p:spPr>
          <a:xfrm>
            <a:off x="4249633" y="6231355"/>
            <a:ext cx="127820" cy="13745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479E0B2-2D41-AF1C-B024-47B61BFC7959}"/>
              </a:ext>
            </a:extLst>
          </p:cNvPr>
          <p:cNvSpPr txBox="1"/>
          <p:nvPr/>
        </p:nvSpPr>
        <p:spPr>
          <a:xfrm>
            <a:off x="4401154" y="5839099"/>
            <a:ext cx="1269386" cy="646331"/>
          </a:xfrm>
          <a:prstGeom prst="rect">
            <a:avLst/>
          </a:prstGeom>
          <a:noFill/>
        </p:spPr>
        <p:txBody>
          <a:bodyPr wrap="none" rtlCol="0">
            <a:spAutoFit/>
          </a:bodyPr>
          <a:lstStyle/>
          <a:p>
            <a:r>
              <a:rPr lang="en-US" dirty="0"/>
              <a:t>Non-Detect</a:t>
            </a:r>
          </a:p>
          <a:p>
            <a:r>
              <a:rPr lang="en-US" dirty="0"/>
              <a:t>&lt; 20 ng/l</a:t>
            </a:r>
          </a:p>
        </p:txBody>
      </p:sp>
      <p:sp>
        <p:nvSpPr>
          <p:cNvPr id="22" name="Rectangle 21">
            <a:extLst>
              <a:ext uri="{FF2B5EF4-FFF2-40B4-BE49-F238E27FC236}">
                <a16:creationId xmlns:a16="http://schemas.microsoft.com/office/drawing/2014/main" id="{161C826B-86BF-1648-6801-D06CDFB50811}"/>
              </a:ext>
            </a:extLst>
          </p:cNvPr>
          <p:cNvSpPr/>
          <p:nvPr/>
        </p:nvSpPr>
        <p:spPr>
          <a:xfrm>
            <a:off x="1818967" y="3266041"/>
            <a:ext cx="4591664" cy="167148"/>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137489D-0DBD-DB7A-8830-6DC6E57335A4}"/>
              </a:ext>
            </a:extLst>
          </p:cNvPr>
          <p:cNvSpPr/>
          <p:nvPr/>
        </p:nvSpPr>
        <p:spPr>
          <a:xfrm>
            <a:off x="-1" y="3423558"/>
            <a:ext cx="1160206" cy="167148"/>
          </a:xfrm>
          <a:prstGeom prst="rect">
            <a:avLst/>
          </a:prstGeom>
          <a:solidFill>
            <a:srgbClr val="FFFF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DE0B0BA-F9EC-3782-FA63-C0DE4996E5A4}"/>
              </a:ext>
            </a:extLst>
          </p:cNvPr>
          <p:cNvSpPr/>
          <p:nvPr/>
        </p:nvSpPr>
        <p:spPr>
          <a:xfrm>
            <a:off x="8733522" y="715029"/>
            <a:ext cx="914400" cy="383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2019</a:t>
            </a:r>
          </a:p>
        </p:txBody>
      </p:sp>
      <p:sp>
        <p:nvSpPr>
          <p:cNvPr id="4" name="TextBox 3">
            <a:extLst>
              <a:ext uri="{FF2B5EF4-FFF2-40B4-BE49-F238E27FC236}">
                <a16:creationId xmlns:a16="http://schemas.microsoft.com/office/drawing/2014/main" id="{32A79317-B5CF-DC45-ED11-9646710BB4A8}"/>
              </a:ext>
            </a:extLst>
          </p:cNvPr>
          <p:cNvSpPr txBox="1"/>
          <p:nvPr/>
        </p:nvSpPr>
        <p:spPr>
          <a:xfrm>
            <a:off x="117757" y="145703"/>
            <a:ext cx="3402419" cy="523220"/>
          </a:xfrm>
          <a:prstGeom prst="rect">
            <a:avLst/>
          </a:prstGeom>
          <a:solidFill>
            <a:schemeClr val="bg1"/>
          </a:solidFill>
        </p:spPr>
        <p:txBody>
          <a:bodyPr wrap="square" rtlCol="0">
            <a:spAutoFit/>
          </a:bodyPr>
          <a:lstStyle/>
          <a:p>
            <a:r>
              <a:rPr lang="en-US" sz="2800" dirty="0"/>
              <a:t>Levels in private wells</a:t>
            </a:r>
          </a:p>
        </p:txBody>
      </p:sp>
      <p:sp>
        <p:nvSpPr>
          <p:cNvPr id="11" name="TextBox 10">
            <a:extLst>
              <a:ext uri="{FF2B5EF4-FFF2-40B4-BE49-F238E27FC236}">
                <a16:creationId xmlns:a16="http://schemas.microsoft.com/office/drawing/2014/main" id="{87578A25-290A-C8C4-917E-52E6BC8AB5BF}"/>
              </a:ext>
            </a:extLst>
          </p:cNvPr>
          <p:cNvSpPr txBox="1"/>
          <p:nvPr/>
        </p:nvSpPr>
        <p:spPr>
          <a:xfrm>
            <a:off x="35" y="4747541"/>
            <a:ext cx="4976037" cy="954107"/>
          </a:xfrm>
          <a:prstGeom prst="rect">
            <a:avLst/>
          </a:prstGeom>
          <a:noFill/>
        </p:spPr>
        <p:txBody>
          <a:bodyPr wrap="square">
            <a:spAutoFit/>
          </a:bodyPr>
          <a:lstStyle/>
          <a:p>
            <a:r>
              <a:rPr lang="en-US" sz="1400" dirty="0"/>
              <a:t>Immediate Response Action Status Report No. 7, MA DFS Firefighting Academy, 664 Sudbury Road, Stow MA.  Release Tracking Number 2-21045.  </a:t>
            </a:r>
            <a:r>
              <a:rPr lang="en-US" sz="1400" i="1" dirty="0"/>
              <a:t>MA Department of Environmental Protection, February 27, 2023.  Prepared by GZA</a:t>
            </a:r>
          </a:p>
        </p:txBody>
      </p:sp>
    </p:spTree>
    <p:extLst>
      <p:ext uri="{BB962C8B-B14F-4D97-AF65-F5344CB8AC3E}">
        <p14:creationId xmlns:p14="http://schemas.microsoft.com/office/powerpoint/2010/main" val="3314728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861F41-126C-C65A-BBEF-7A6BB9A2A299}"/>
              </a:ext>
            </a:extLst>
          </p:cNvPr>
          <p:cNvPicPr>
            <a:picLocks noChangeAspect="1"/>
          </p:cNvPicPr>
          <p:nvPr/>
        </p:nvPicPr>
        <p:blipFill>
          <a:blip r:embed="rId2"/>
          <a:stretch>
            <a:fillRect/>
          </a:stretch>
        </p:blipFill>
        <p:spPr>
          <a:xfrm>
            <a:off x="704047" y="0"/>
            <a:ext cx="10783905" cy="6858000"/>
          </a:xfrm>
          <a:prstGeom prst="rect">
            <a:avLst/>
          </a:prstGeom>
        </p:spPr>
      </p:pic>
      <p:sp>
        <p:nvSpPr>
          <p:cNvPr id="4" name="TextBox 3">
            <a:extLst>
              <a:ext uri="{FF2B5EF4-FFF2-40B4-BE49-F238E27FC236}">
                <a16:creationId xmlns:a16="http://schemas.microsoft.com/office/drawing/2014/main" id="{0AA68597-DFF2-00FF-233A-CEFD9F1DE809}"/>
              </a:ext>
            </a:extLst>
          </p:cNvPr>
          <p:cNvSpPr txBox="1"/>
          <p:nvPr/>
        </p:nvSpPr>
        <p:spPr>
          <a:xfrm>
            <a:off x="8229601" y="2261928"/>
            <a:ext cx="3402418" cy="1569660"/>
          </a:xfrm>
          <a:prstGeom prst="rect">
            <a:avLst/>
          </a:prstGeom>
          <a:noFill/>
        </p:spPr>
        <p:txBody>
          <a:bodyPr wrap="square" rtlCol="0">
            <a:spAutoFit/>
          </a:bodyPr>
          <a:lstStyle/>
          <a:p>
            <a:pPr algn="ctr"/>
            <a:r>
              <a:rPr lang="en-US" sz="2400" b="1" i="1" dirty="0">
                <a:solidFill>
                  <a:schemeClr val="accent2"/>
                </a:solidFill>
              </a:rPr>
              <a:t>Measurements taken between 2019-2023:</a:t>
            </a:r>
          </a:p>
          <a:p>
            <a:pPr algn="ctr"/>
            <a:r>
              <a:rPr lang="en-US" sz="2400" b="1" i="1" dirty="0">
                <a:solidFill>
                  <a:schemeClr val="accent2"/>
                </a:solidFill>
              </a:rPr>
              <a:t>Individual wells on a volunteer basis</a:t>
            </a:r>
          </a:p>
        </p:txBody>
      </p:sp>
      <p:sp>
        <p:nvSpPr>
          <p:cNvPr id="5" name="Rectangle 4">
            <a:extLst>
              <a:ext uri="{FF2B5EF4-FFF2-40B4-BE49-F238E27FC236}">
                <a16:creationId xmlns:a16="http://schemas.microsoft.com/office/drawing/2014/main" id="{98A9AD0B-95FB-522B-5B71-E2784C7C5298}"/>
              </a:ext>
            </a:extLst>
          </p:cNvPr>
          <p:cNvSpPr/>
          <p:nvPr/>
        </p:nvSpPr>
        <p:spPr>
          <a:xfrm>
            <a:off x="6394359" y="183402"/>
            <a:ext cx="1665119" cy="4226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2019-2023</a:t>
            </a:r>
          </a:p>
        </p:txBody>
      </p:sp>
      <p:sp>
        <p:nvSpPr>
          <p:cNvPr id="6" name="TextBox 5">
            <a:extLst>
              <a:ext uri="{FF2B5EF4-FFF2-40B4-BE49-F238E27FC236}">
                <a16:creationId xmlns:a16="http://schemas.microsoft.com/office/drawing/2014/main" id="{0E8D24DE-3978-0B00-3D61-04E161FDCD19}"/>
              </a:ext>
            </a:extLst>
          </p:cNvPr>
          <p:cNvSpPr txBox="1"/>
          <p:nvPr/>
        </p:nvSpPr>
        <p:spPr>
          <a:xfrm>
            <a:off x="0" y="1573619"/>
            <a:ext cx="3402419" cy="523220"/>
          </a:xfrm>
          <a:prstGeom prst="rect">
            <a:avLst/>
          </a:prstGeom>
          <a:solidFill>
            <a:schemeClr val="bg1"/>
          </a:solidFill>
        </p:spPr>
        <p:txBody>
          <a:bodyPr wrap="square" rtlCol="0">
            <a:spAutoFit/>
          </a:bodyPr>
          <a:lstStyle/>
          <a:p>
            <a:r>
              <a:rPr lang="en-US" sz="2800" dirty="0"/>
              <a:t>Levels in private wells</a:t>
            </a:r>
          </a:p>
        </p:txBody>
      </p:sp>
    </p:spTree>
    <p:extLst>
      <p:ext uri="{BB962C8B-B14F-4D97-AF65-F5344CB8AC3E}">
        <p14:creationId xmlns:p14="http://schemas.microsoft.com/office/powerpoint/2010/main" val="936683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TotalTime>
  <Words>1756</Words>
  <Application>Microsoft Office PowerPoint</Application>
  <PresentationFormat>Widescreen</PresentationFormat>
  <Paragraphs>178</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Noto Sans VF</vt:lpstr>
      <vt:lpstr>Source Sans Pro Web</vt:lpstr>
      <vt:lpstr>Office Theme</vt:lpstr>
      <vt:lpstr>PFAS In and Around Lake Boon:</vt:lpstr>
      <vt:lpstr>Purpose of this discussion</vt:lpstr>
      <vt:lpstr>https://www.epa.gov/pfas/our-current-understanding-human-health-and-environmental-risks-pfas </vt:lpstr>
      <vt:lpstr>Where is PFAS in Massachusetts</vt:lpstr>
      <vt:lpstr>Statement of Facts</vt:lpstr>
      <vt:lpstr>Timeline and levels of PFAS occurrence in Lake Boon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Potential Actions</vt:lpstr>
      <vt:lpstr>Local Well Testing Options PFAS Testing Quotes Obtained by LBA:  Single EPA537.1 Test (18 compounds, 6 regulated, no blanks)</vt:lpstr>
      <vt:lpstr>In-Home Options for Avoiding PFAS</vt:lpstr>
      <vt:lpstr>Funding Avenues</vt:lpstr>
      <vt:lpstr>Stow Board of Health Draft Regulations</vt:lpstr>
      <vt:lpstr>Call to 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Westphal, Kirk S.</dc:creator>
  <cp:lastModifiedBy>Westphal, Kirk S.</cp:lastModifiedBy>
  <cp:revision>55</cp:revision>
  <dcterms:created xsi:type="dcterms:W3CDTF">2023-07-03T14:04:08Z</dcterms:created>
  <dcterms:modified xsi:type="dcterms:W3CDTF">2023-09-20T21:37:05Z</dcterms:modified>
</cp:coreProperties>
</file>